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8F01A-7ED2-4CCB-A1A1-323E15A93EC6}" type="datetimeFigureOut">
              <a:rPr lang="ar-IQ" smtClean="0"/>
              <a:pPr/>
              <a:t>12/01/1439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E38803-61CC-47F2-942D-4C205753E58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078F01A-7ED2-4CCB-A1A1-323E15A93EC6}" type="datetimeFigureOut">
              <a:rPr lang="ar-IQ" smtClean="0"/>
              <a:pPr/>
              <a:t>12/01/1439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E38803-61CC-47F2-942D-4C205753E58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Homo" TargetMode="External"/><Relationship Id="rId2" Type="http://schemas.openxmlformats.org/officeDocument/2006/relationships/hyperlink" Target="https://en.wikipedia.org/wiki/Genus" TargetMode="External"/><Relationship Id="rId1" Type="http://schemas.openxmlformats.org/officeDocument/2006/relationships/slideLayout" Target="../slideLayouts/slideLayout2.xml"/><Relationship Id="rId5" Type="http://schemas.openxmlformats.org/officeDocument/2006/relationships/hyperlink" Target="https://en.wikipedia.org/wiki/Font" TargetMode="External"/><Relationship Id="rId4" Type="http://schemas.openxmlformats.org/officeDocument/2006/relationships/hyperlink" Target="https://en.wikipedia.org/wiki/Homo_sapien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Escherichia_col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File:Mureine.svg" TargetMode="External"/><Relationship Id="rId2" Type="http://schemas.openxmlformats.org/officeDocument/2006/relationships/hyperlink" Target="https://en.wikipedia.org/wiki/Peptidoglycan"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Turgor_pressur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en.wikipedia.org/wiki/Gram_staining" TargetMode="External"/><Relationship Id="rId3" Type="http://schemas.openxmlformats.org/officeDocument/2006/relationships/hyperlink" Target="https://en.wikipedia.org/wiki/Cytoplasmic_membrane" TargetMode="External"/><Relationship Id="rId7" Type="http://schemas.openxmlformats.org/officeDocument/2006/relationships/hyperlink" Target="https://en.wikipedia.org/wiki/Gram-negative_bacteria" TargetMode="External"/><Relationship Id="rId2" Type="http://schemas.openxmlformats.org/officeDocument/2006/relationships/hyperlink" Target="https://en.wikipedia.org/wiki/Peptidoglycan" TargetMode="External"/><Relationship Id="rId1" Type="http://schemas.openxmlformats.org/officeDocument/2006/relationships/slideLayout" Target="../slideLayouts/slideLayout2.xml"/><Relationship Id="rId6" Type="http://schemas.openxmlformats.org/officeDocument/2006/relationships/hyperlink" Target="https://en.wikipedia.org/wiki/Gram-positive_bacteria" TargetMode="External"/><Relationship Id="rId5" Type="http://schemas.openxmlformats.org/officeDocument/2006/relationships/hyperlink" Target="https://en.wikipedia.org/wiki/N-acetylglucosamine" TargetMode="External"/><Relationship Id="rId10" Type="http://schemas.openxmlformats.org/officeDocument/2006/relationships/hyperlink" Target="https://en.wikipedia.org/wiki/Spheroplast" TargetMode="External"/><Relationship Id="rId4" Type="http://schemas.openxmlformats.org/officeDocument/2006/relationships/hyperlink" Target="https://en.wikipedia.org/wiki/N-Acetylmuramic_acid" TargetMode="External"/><Relationship Id="rId9" Type="http://schemas.openxmlformats.org/officeDocument/2006/relationships/hyperlink" Target="https://en.wikipedia.org/wiki/Protoplas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Teichoic_acid" TargetMode="External"/><Relationship Id="rId2" Type="http://schemas.openxmlformats.org/officeDocument/2006/relationships/hyperlink" Target="https://en.wikipedia.org/wiki/Crystal_violet" TargetMode="External"/><Relationship Id="rId1" Type="http://schemas.openxmlformats.org/officeDocument/2006/relationships/slideLayout" Target="../slideLayouts/slideLayout2.xml"/><Relationship Id="rId4" Type="http://schemas.openxmlformats.org/officeDocument/2006/relationships/hyperlink" Target="https://en.wikipedia.org/wiki/Lipoteichoic_acid"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Cytoplasmic_membrane" TargetMode="External"/><Relationship Id="rId2" Type="http://schemas.openxmlformats.org/officeDocument/2006/relationships/hyperlink" Target="https://en.wikipedia.org/wiki/Peptidoglycan" TargetMode="External"/><Relationship Id="rId1" Type="http://schemas.openxmlformats.org/officeDocument/2006/relationships/slideLayout" Target="../slideLayouts/slideLayout2.xml"/><Relationship Id="rId6" Type="http://schemas.openxmlformats.org/officeDocument/2006/relationships/hyperlink" Target="https://en.wikipedia.org/wiki/Lipopolysaccharide" TargetMode="External"/><Relationship Id="rId5" Type="http://schemas.openxmlformats.org/officeDocument/2006/relationships/hyperlink" Target="https://en.wikipedia.org/wiki/Endotoxin" TargetMode="External"/><Relationship Id="rId4" Type="http://schemas.openxmlformats.org/officeDocument/2006/relationships/hyperlink" Target="https://en.wikipedia.org/wiki/Antigen"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rtl="0"/>
            <a:r>
              <a:rPr lang="en-US" sz="5400" b="1" dirty="0">
                <a:solidFill>
                  <a:srgbClr val="FF0000"/>
                </a:solidFill>
              </a:rPr>
              <a:t>Bacterial </a:t>
            </a:r>
            <a:r>
              <a:rPr lang="en-US" sz="5400" b="1" dirty="0" smtClean="0">
                <a:solidFill>
                  <a:srgbClr val="FF0000"/>
                </a:solidFill>
              </a:rPr>
              <a:t>Classification</a:t>
            </a: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dirty="0">
                <a:solidFill>
                  <a:srgbClr val="FF0000"/>
                </a:solidFill>
              </a:rPr>
              <a:t>(The second lecture)</a:t>
            </a:r>
            <a:br>
              <a:rPr lang="en-US" sz="4000" dirty="0">
                <a:solidFill>
                  <a:srgbClr val="FF0000"/>
                </a:solidFill>
              </a:rPr>
            </a:br>
            <a:endParaRPr lang="ar-IQ" sz="4000" dirty="0">
              <a:solidFill>
                <a:srgbClr val="FF0000"/>
              </a:solidFill>
            </a:endParaRPr>
          </a:p>
        </p:txBody>
      </p:sp>
      <p:sp>
        <p:nvSpPr>
          <p:cNvPr id="3" name="Subtitle 2"/>
          <p:cNvSpPr>
            <a:spLocks noGrp="1"/>
          </p:cNvSpPr>
          <p:nvPr>
            <p:ph type="subTitle" idx="1"/>
          </p:nvPr>
        </p:nvSpPr>
        <p:spPr>
          <a:xfrm>
            <a:off x="685800" y="3657600"/>
            <a:ext cx="7772400" cy="1981200"/>
          </a:xfrm>
          <a:blipFill>
            <a:blip r:embed="rId2"/>
            <a:tile tx="0" ty="0" sx="100000" sy="100000" flip="none" algn="tl"/>
          </a:blipFill>
        </p:spPr>
        <p:txBody>
          <a:bodyPr>
            <a:normAutofit/>
          </a:bodyPr>
          <a:lstStyle/>
          <a:p>
            <a:pPr rtl="0"/>
            <a:r>
              <a:rPr lang="en-US" sz="4000" b="1" dirty="0" err="1">
                <a:solidFill>
                  <a:schemeClr val="tx1"/>
                </a:solidFill>
              </a:rPr>
              <a:t>Dr.Sahar</a:t>
            </a:r>
            <a:r>
              <a:rPr lang="en-US" sz="4000" b="1" dirty="0">
                <a:solidFill>
                  <a:schemeClr val="tx1"/>
                </a:solidFill>
              </a:rPr>
              <a:t> </a:t>
            </a:r>
            <a:r>
              <a:rPr lang="en-US" sz="4000" b="1" dirty="0" err="1" smtClean="0">
                <a:solidFill>
                  <a:schemeClr val="tx1"/>
                </a:solidFill>
              </a:rPr>
              <a:t>Mahdi</a:t>
            </a:r>
            <a:endParaRPr lang="en-US" sz="4000" b="1" dirty="0" smtClean="0">
              <a:solidFill>
                <a:schemeClr val="tx1"/>
              </a:solidFill>
            </a:endParaRPr>
          </a:p>
          <a:p>
            <a:pPr rtl="0"/>
            <a:endParaRPr lang="ar-IQ" sz="4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noAutofit/>
          </a:bodyPr>
          <a:lstStyle/>
          <a:p>
            <a:pPr algn="l" rtl="0"/>
            <a:r>
              <a:rPr lang="en-US" sz="3200" b="1" dirty="0"/>
              <a:t>Linnaeus hierarchical sequences</a:t>
            </a:r>
            <a:r>
              <a:rPr lang="en-US" sz="3200" b="1" dirty="0" smtClean="0"/>
              <a:t>(</a:t>
            </a:r>
            <a:r>
              <a:rPr lang="ar-IQ" sz="3200" b="1" dirty="0" smtClean="0"/>
              <a:t>(تسلسل </a:t>
            </a:r>
            <a:r>
              <a:rPr lang="ar-IQ" sz="3200" b="1" dirty="0"/>
              <a:t>هرمي</a:t>
            </a:r>
            <a:r>
              <a:rPr lang="en-US" sz="3200" b="1" dirty="0"/>
              <a:t> </a:t>
            </a:r>
            <a:r>
              <a:rPr lang="en-US" sz="3200" b="1" dirty="0" smtClean="0"/>
              <a:t>proceed </a:t>
            </a:r>
            <a:r>
              <a:rPr lang="en-US" sz="3200" b="1" dirty="0"/>
              <a:t>this way</a:t>
            </a:r>
            <a:r>
              <a:rPr lang="en-US" sz="3200" dirty="0"/>
              <a:t/>
            </a:r>
            <a:br>
              <a:rPr lang="en-US" sz="3200" dirty="0"/>
            </a:br>
            <a:endParaRPr lang="ar-IQ" sz="3200" dirty="0"/>
          </a:p>
        </p:txBody>
      </p:sp>
      <p:sp>
        <p:nvSpPr>
          <p:cNvPr id="3" name="Content Placeholder 2"/>
          <p:cNvSpPr>
            <a:spLocks noGrp="1"/>
          </p:cNvSpPr>
          <p:nvPr>
            <p:ph idx="1"/>
          </p:nvPr>
        </p:nvSpPr>
        <p:spPr>
          <a:xfrm>
            <a:off x="0" y="990600"/>
            <a:ext cx="9144000" cy="5867400"/>
          </a:xfrm>
        </p:spPr>
        <p:txBody>
          <a:bodyPr>
            <a:normAutofit fontScale="85000" lnSpcReduction="20000"/>
          </a:bodyPr>
          <a:lstStyle/>
          <a:p>
            <a:pPr algn="l" rtl="0">
              <a:buNone/>
            </a:pPr>
            <a:r>
              <a:rPr lang="en-US" sz="2800" b="1" dirty="0"/>
              <a:t>Old classification            </a:t>
            </a:r>
            <a:endParaRPr lang="en-US" sz="2800" dirty="0"/>
          </a:p>
          <a:p>
            <a:pPr algn="l" rtl="0">
              <a:buNone/>
            </a:pPr>
            <a:r>
              <a:rPr lang="en-US" sz="2800" dirty="0" smtClean="0"/>
              <a:t>Domain                             </a:t>
            </a:r>
          </a:p>
          <a:p>
            <a:pPr algn="l" rtl="0">
              <a:buNone/>
            </a:pPr>
            <a:r>
              <a:rPr lang="en-US" sz="2800" dirty="0" smtClean="0"/>
              <a:t>Kingdom                             </a:t>
            </a:r>
            <a:endParaRPr lang="en-US" sz="2800" dirty="0"/>
          </a:p>
          <a:p>
            <a:pPr algn="l" rtl="0">
              <a:buNone/>
            </a:pPr>
            <a:r>
              <a:rPr lang="en-US" sz="2800" dirty="0"/>
              <a:t>Phylum                              </a:t>
            </a:r>
          </a:p>
          <a:p>
            <a:pPr algn="l" rtl="0">
              <a:buNone/>
            </a:pPr>
            <a:r>
              <a:rPr lang="en-US" sz="2800" dirty="0"/>
              <a:t>Class                                   </a:t>
            </a:r>
          </a:p>
          <a:p>
            <a:pPr algn="l" rtl="0">
              <a:buNone/>
            </a:pPr>
            <a:r>
              <a:rPr lang="en-US" sz="2800" dirty="0"/>
              <a:t>Order                               </a:t>
            </a:r>
          </a:p>
          <a:p>
            <a:pPr algn="l" rtl="0">
              <a:buNone/>
            </a:pPr>
            <a:r>
              <a:rPr lang="en-US" sz="2800" dirty="0"/>
              <a:t>Family </a:t>
            </a:r>
          </a:p>
          <a:p>
            <a:pPr algn="l" rtl="0">
              <a:buNone/>
            </a:pPr>
            <a:r>
              <a:rPr lang="en-US" sz="2800" dirty="0"/>
              <a:t>Genus</a:t>
            </a:r>
          </a:p>
          <a:p>
            <a:pPr algn="l" rtl="0">
              <a:buNone/>
            </a:pPr>
            <a:r>
              <a:rPr lang="en-US" sz="2800" dirty="0"/>
              <a:t>Species</a:t>
            </a:r>
          </a:p>
          <a:p>
            <a:pPr algn="l" rtl="0">
              <a:buNone/>
            </a:pPr>
            <a:r>
              <a:rPr lang="en-US" sz="2800" b="1" dirty="0"/>
              <a:t> </a:t>
            </a:r>
            <a:r>
              <a:rPr lang="en-US" sz="2800" b="1" dirty="0" smtClean="0"/>
              <a:t>New classification       ex:</a:t>
            </a:r>
            <a:endParaRPr lang="en-US" sz="2800" dirty="0" smtClean="0"/>
          </a:p>
          <a:p>
            <a:pPr algn="l" rtl="0">
              <a:buNone/>
            </a:pPr>
            <a:r>
              <a:rPr lang="en-US" sz="2800" dirty="0" smtClean="0"/>
              <a:t>  Kingdom       </a:t>
            </a:r>
            <a:r>
              <a:rPr lang="en-US" sz="2800" dirty="0" err="1" smtClean="0"/>
              <a:t>prokaryota</a:t>
            </a:r>
            <a:r>
              <a:rPr lang="en-US" sz="2800" dirty="0" smtClean="0"/>
              <a:t> </a:t>
            </a:r>
          </a:p>
          <a:p>
            <a:pPr algn="l" rtl="0">
              <a:buNone/>
            </a:pPr>
            <a:r>
              <a:rPr lang="en-US" sz="2800" dirty="0" smtClean="0"/>
              <a:t>  division          bacteria</a:t>
            </a:r>
          </a:p>
          <a:p>
            <a:pPr algn="l" rtl="0">
              <a:buNone/>
            </a:pPr>
            <a:r>
              <a:rPr lang="en-US" sz="2800" dirty="0" smtClean="0"/>
              <a:t>  family            </a:t>
            </a:r>
            <a:r>
              <a:rPr lang="en-US" sz="2800" dirty="0" err="1" smtClean="0"/>
              <a:t>Streptococcaceae</a:t>
            </a:r>
            <a:endParaRPr lang="en-US" sz="2800" dirty="0" smtClean="0"/>
          </a:p>
          <a:p>
            <a:pPr algn="l" rtl="0">
              <a:buNone/>
            </a:pPr>
            <a:r>
              <a:rPr lang="en-US" sz="2800" dirty="0" smtClean="0"/>
              <a:t>   genus             </a:t>
            </a:r>
            <a:r>
              <a:rPr lang="en-US" sz="2800" i="1" dirty="0" smtClean="0"/>
              <a:t>Streptococcus</a:t>
            </a:r>
            <a:endParaRPr lang="en-US" sz="2800" dirty="0" smtClean="0"/>
          </a:p>
          <a:p>
            <a:pPr algn="l" rtl="0">
              <a:buNone/>
            </a:pPr>
            <a:r>
              <a:rPr lang="en-US" sz="2800" dirty="0" smtClean="0"/>
              <a:t>   species            </a:t>
            </a:r>
            <a:r>
              <a:rPr lang="en-US" sz="2800" i="1" dirty="0" err="1" smtClean="0"/>
              <a:t>equi</a:t>
            </a:r>
            <a:endParaRPr lang="en-US" sz="2800" dirty="0" smtClean="0"/>
          </a:p>
          <a:p>
            <a:pPr algn="l" rtl="0">
              <a:buNone/>
            </a:pPr>
            <a:endParaRPr lang="ar-IQ"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pPr algn="l" rtl="0"/>
            <a:r>
              <a:rPr lang="en-US" sz="3600" b="1" dirty="0"/>
              <a:t>Scientific nomenclature</a:t>
            </a:r>
            <a:r>
              <a:rPr lang="en-US" sz="3200" dirty="0"/>
              <a:t/>
            </a:r>
            <a:br>
              <a:rPr lang="en-US" sz="3200" dirty="0"/>
            </a:br>
            <a:endParaRPr lang="ar-IQ" sz="3200" dirty="0"/>
          </a:p>
        </p:txBody>
      </p:sp>
      <p:sp>
        <p:nvSpPr>
          <p:cNvPr id="3" name="Content Placeholder 2"/>
          <p:cNvSpPr>
            <a:spLocks noGrp="1"/>
          </p:cNvSpPr>
          <p:nvPr>
            <p:ph idx="1"/>
          </p:nvPr>
        </p:nvSpPr>
        <p:spPr>
          <a:xfrm>
            <a:off x="0" y="533400"/>
            <a:ext cx="9144000" cy="6324600"/>
          </a:xfrm>
        </p:spPr>
        <p:txBody>
          <a:bodyPr>
            <a:normAutofit fontScale="85000" lnSpcReduction="20000"/>
          </a:bodyPr>
          <a:lstStyle/>
          <a:p>
            <a:pPr algn="l" rtl="0">
              <a:buNone/>
            </a:pPr>
            <a:r>
              <a:rPr lang="en-US" u="sng" dirty="0"/>
              <a:t>Binomial nomenclature</a:t>
            </a:r>
            <a:endParaRPr lang="en-US" dirty="0"/>
          </a:p>
          <a:p>
            <a:pPr algn="l" rtl="0">
              <a:buNone/>
            </a:pPr>
            <a:r>
              <a:rPr lang="en-US" dirty="0"/>
              <a:t> A </a:t>
            </a:r>
            <a:r>
              <a:rPr lang="en-US" b="1" dirty="0"/>
              <a:t>binomen</a:t>
            </a:r>
            <a:r>
              <a:rPr lang="en-US" dirty="0"/>
              <a:t> or a </a:t>
            </a:r>
            <a:r>
              <a:rPr lang="en-US" b="1" dirty="0"/>
              <a:t>scientific name</a:t>
            </a:r>
            <a:r>
              <a:rPr lang="en-US" dirty="0"/>
              <a:t>; more informally it is also called a </a:t>
            </a:r>
            <a:r>
              <a:rPr lang="en-US" b="1" dirty="0"/>
              <a:t>Latin name</a:t>
            </a:r>
            <a:r>
              <a:rPr lang="en-US" dirty="0"/>
              <a:t>. The first part of the name identifies the </a:t>
            </a:r>
            <a:r>
              <a:rPr lang="en-US" u="sng" dirty="0">
                <a:hlinkClick r:id="rId2" tooltip="Genus"/>
              </a:rPr>
              <a:t>genus</a:t>
            </a:r>
            <a:r>
              <a:rPr lang="en-US" dirty="0"/>
              <a:t> to which the species belongs; the second part identifies the species within the genus. For example, humans belong to the genus </a:t>
            </a:r>
            <a:r>
              <a:rPr lang="en-US" i="1" u="sng" dirty="0">
                <a:hlinkClick r:id="rId3" tooltip="Homo"/>
              </a:rPr>
              <a:t>Homo</a:t>
            </a:r>
            <a:r>
              <a:rPr lang="en-US" dirty="0"/>
              <a:t> and within this genus to the species </a:t>
            </a:r>
            <a:r>
              <a:rPr lang="en-US" i="1" u="sng" dirty="0">
                <a:hlinkClick r:id="rId4" tooltip="Homo sapiens"/>
              </a:rPr>
              <a:t>Homo sapiens</a:t>
            </a:r>
            <a:r>
              <a:rPr lang="en-US" dirty="0"/>
              <a:t>.</a:t>
            </a:r>
          </a:p>
          <a:p>
            <a:pPr algn="l" rtl="0">
              <a:buNone/>
            </a:pPr>
            <a:r>
              <a:rPr lang="en-US" dirty="0"/>
              <a:t>    The binomial names of species are usually typeset in italics; for example, </a:t>
            </a:r>
            <a:r>
              <a:rPr lang="en-US" i="1" u="sng" dirty="0">
                <a:hlinkClick r:id="rId4" tooltip="Homo sapiens"/>
              </a:rPr>
              <a:t>Staphylococcus aureus</a:t>
            </a:r>
            <a:r>
              <a:rPr lang="en-US" dirty="0"/>
              <a:t> . Generally, the binomial should be printed in a </a:t>
            </a:r>
            <a:r>
              <a:rPr lang="en-US" u="sng" dirty="0">
                <a:hlinkClick r:id="rId5" tooltip="Font"/>
              </a:rPr>
              <a:t>font style</a:t>
            </a:r>
            <a:r>
              <a:rPr lang="en-US" dirty="0"/>
              <a:t> different from that used in the normal text; for example; </a:t>
            </a:r>
            <a:r>
              <a:rPr lang="en-US" i="1" dirty="0"/>
              <a:t>Streptococcus </a:t>
            </a:r>
            <a:r>
              <a:rPr lang="en-US" dirty="0"/>
              <a:t> . When handwritten, each part of a binomial name should be underlined; for example, </a:t>
            </a:r>
            <a:r>
              <a:rPr lang="en-US" u="sng" dirty="0"/>
              <a:t>Staphylococcus</a:t>
            </a:r>
            <a:r>
              <a:rPr lang="en-US" dirty="0"/>
              <a:t> </a:t>
            </a:r>
            <a:r>
              <a:rPr lang="en-US" u="sng" dirty="0"/>
              <a:t>aureus</a:t>
            </a:r>
            <a:r>
              <a:rPr lang="en-US" dirty="0"/>
              <a:t> </a:t>
            </a:r>
            <a:r>
              <a:rPr lang="en-US" dirty="0" smtClean="0"/>
              <a:t>. The first part of the binomial, the genus name, is always written with capital letter, the second name (species ) is written with small letter.</a:t>
            </a:r>
          </a:p>
          <a:p>
            <a:pPr algn="l" rtl="0">
              <a:buNone/>
            </a:pPr>
            <a:r>
              <a:rPr lang="en-US" dirty="0" smtClean="0"/>
              <a:t>ex:  </a:t>
            </a:r>
            <a:r>
              <a:rPr lang="en-US" i="1" dirty="0" err="1" smtClean="0"/>
              <a:t>Pasteulla</a:t>
            </a:r>
            <a:r>
              <a:rPr lang="en-US" i="1" dirty="0" smtClean="0"/>
              <a:t> </a:t>
            </a:r>
            <a:r>
              <a:rPr lang="en-US" i="1" dirty="0" err="1" smtClean="0"/>
              <a:t>maltucida</a:t>
            </a:r>
            <a:r>
              <a:rPr lang="en-US" dirty="0" smtClean="0"/>
              <a:t> </a:t>
            </a:r>
            <a:endParaRPr lang="en-US" dirty="0"/>
          </a:p>
          <a:p>
            <a:pPr algn="l">
              <a:buNone/>
            </a:pP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0" y="-304800"/>
            <a:ext cx="9144000" cy="7162800"/>
          </a:xfrm>
        </p:spPr>
        <p:txBody>
          <a:bodyPr>
            <a:noAutofit/>
          </a:bodyPr>
          <a:lstStyle/>
          <a:p>
            <a:pPr algn="l" rtl="0">
              <a:buNone/>
            </a:pPr>
            <a:r>
              <a:rPr lang="en-US" sz="2400" dirty="0" smtClean="0"/>
              <a:t>.</a:t>
            </a:r>
            <a:endParaRPr lang="en-US" sz="2400" dirty="0"/>
          </a:p>
          <a:p>
            <a:pPr algn="l" rtl="0">
              <a:buNone/>
            </a:pPr>
            <a:r>
              <a:rPr lang="en-US" sz="2400" dirty="0"/>
              <a:t> </a:t>
            </a:r>
            <a:r>
              <a:rPr lang="en-US" sz="2800" dirty="0"/>
              <a:t>The binomial name should generally be written in full. The exception to this is when several species from the same genus are being listed or discussed in the same paper or report, or the same species is mentioned repeatedly; in which case the genus is written in full when it is first used, but may then be abbreviated to an initial (and a period/full stop).  For example, a list of members of the genus </a:t>
            </a:r>
            <a:r>
              <a:rPr lang="en-US" sz="2800" i="1" dirty="0"/>
              <a:t>Canis</a:t>
            </a:r>
            <a:r>
              <a:rPr lang="en-US" sz="2800" dirty="0"/>
              <a:t> might be written as "</a:t>
            </a:r>
            <a:r>
              <a:rPr lang="en-US" sz="2800" i="1" dirty="0"/>
              <a:t>Canis lupus</a:t>
            </a:r>
            <a:r>
              <a:rPr lang="en-US" sz="2800" dirty="0"/>
              <a:t>, </a:t>
            </a:r>
            <a:r>
              <a:rPr lang="en-US" sz="2800" i="1" dirty="0"/>
              <a:t>C. aureus</a:t>
            </a:r>
            <a:r>
              <a:rPr lang="en-US" sz="2800" dirty="0"/>
              <a:t>, </a:t>
            </a:r>
            <a:r>
              <a:rPr lang="en-US" sz="2800" i="1" dirty="0"/>
              <a:t>C. </a:t>
            </a:r>
            <a:r>
              <a:rPr lang="en-US" sz="2800" i="1" dirty="0" err="1"/>
              <a:t>simensis</a:t>
            </a:r>
            <a:r>
              <a:rPr lang="en-US" sz="2800" dirty="0"/>
              <a:t>". In rare cases, this abbreviated form has spread to more general use; for example, the bacterium </a:t>
            </a:r>
            <a:r>
              <a:rPr lang="en-US" sz="2800" i="1" u="sng" dirty="0">
                <a:hlinkClick r:id="rId2" tooltip="Escherichia coli"/>
              </a:rPr>
              <a:t>Escherichia coli</a:t>
            </a:r>
            <a:r>
              <a:rPr lang="en-US" sz="2800" dirty="0"/>
              <a:t> is often referred to as just </a:t>
            </a:r>
            <a:r>
              <a:rPr lang="en-US" sz="2800" i="1" dirty="0"/>
              <a:t>E. coli</a:t>
            </a:r>
            <a:r>
              <a:rPr lang="en-US" sz="2800" dirty="0"/>
              <a:t>, </a:t>
            </a:r>
          </a:p>
          <a:p>
            <a:pPr algn="l" rtl="0">
              <a:buNone/>
            </a:pPr>
            <a:r>
              <a:rPr lang="en-US" sz="2800" dirty="0"/>
              <a:t>The abbreviation "sp." is used when the actual specific name cannot or need not be specified. The abbreviation "spp." (plural) indicates "several species". These abbreviations are not italicized (or underlined). </a:t>
            </a:r>
          </a:p>
          <a:p>
            <a:pPr algn="l" rtl="0">
              <a:buNone/>
            </a:pPr>
            <a:r>
              <a:rPr lang="en-US" sz="24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gn="l" rtl="0"/>
            <a:r>
              <a:rPr lang="en-US" sz="2800" b="1" dirty="0"/>
              <a:t>Most genus and species name are chosen to tell us something about the organism its</a:t>
            </a:r>
            <a:r>
              <a:rPr lang="en-US" sz="2800" dirty="0"/>
              <a:t>:</a:t>
            </a:r>
            <a:r>
              <a:rPr lang="en-US" sz="2000" dirty="0"/>
              <a:t/>
            </a:r>
            <a:br>
              <a:rPr lang="en-US" sz="2000" dirty="0"/>
            </a:br>
            <a:endParaRPr lang="ar-IQ" sz="2000" dirty="0"/>
          </a:p>
        </p:txBody>
      </p:sp>
      <p:sp>
        <p:nvSpPr>
          <p:cNvPr id="3" name="Content Placeholder 2"/>
          <p:cNvSpPr>
            <a:spLocks noGrp="1"/>
          </p:cNvSpPr>
          <p:nvPr>
            <p:ph idx="1"/>
          </p:nvPr>
        </p:nvSpPr>
        <p:spPr>
          <a:xfrm>
            <a:off x="0" y="838200"/>
            <a:ext cx="9144000" cy="6019800"/>
          </a:xfrm>
        </p:spPr>
        <p:txBody>
          <a:bodyPr>
            <a:normAutofit lnSpcReduction="10000"/>
          </a:bodyPr>
          <a:lstStyle/>
          <a:p>
            <a:pPr algn="l" rtl="0">
              <a:buNone/>
            </a:pPr>
            <a:r>
              <a:rPr lang="en-US" dirty="0"/>
              <a:t>▀  </a:t>
            </a:r>
            <a:r>
              <a:rPr lang="en-US" sz="2400" dirty="0"/>
              <a:t>Appearance  ex:  </a:t>
            </a:r>
            <a:r>
              <a:rPr lang="en-US" sz="2400" i="1" dirty="0"/>
              <a:t>Streptococcus</a:t>
            </a:r>
            <a:r>
              <a:rPr lang="en-US" sz="2400" dirty="0"/>
              <a:t> spp.</a:t>
            </a:r>
          </a:p>
          <a:p>
            <a:pPr algn="l" rtl="0">
              <a:buNone/>
            </a:pPr>
            <a:r>
              <a:rPr lang="en-US" sz="2400" dirty="0"/>
              <a:t>▀  Source      ex :   </a:t>
            </a:r>
            <a:r>
              <a:rPr lang="en-US" sz="2400" i="1" dirty="0"/>
              <a:t>Canis</a:t>
            </a:r>
            <a:r>
              <a:rPr lang="en-US" sz="2400" dirty="0"/>
              <a:t> Spp.</a:t>
            </a:r>
          </a:p>
          <a:p>
            <a:pPr algn="l" rtl="0">
              <a:buNone/>
            </a:pPr>
            <a:r>
              <a:rPr lang="en-US" sz="2400" dirty="0"/>
              <a:t>▀  Characteristic property  ex:  </a:t>
            </a:r>
            <a:r>
              <a:rPr lang="en-US" sz="2400" i="1" dirty="0"/>
              <a:t>Staphylococcus aureus</a:t>
            </a:r>
            <a:endParaRPr lang="en-US" sz="2400" dirty="0"/>
          </a:p>
          <a:p>
            <a:pPr algn="l" rtl="0">
              <a:buNone/>
            </a:pPr>
            <a:r>
              <a:rPr lang="en-US" sz="2400" dirty="0"/>
              <a:t>▀  The scientist associated with it  ex :   </a:t>
            </a:r>
            <a:r>
              <a:rPr lang="en-US" sz="2400" i="1" dirty="0"/>
              <a:t>Shigella</a:t>
            </a:r>
            <a:endParaRPr lang="en-US" sz="2400" dirty="0"/>
          </a:p>
          <a:p>
            <a:pPr algn="l" rtl="0">
              <a:buNone/>
            </a:pPr>
            <a:r>
              <a:rPr lang="en-US" sz="2400" dirty="0"/>
              <a:t>For example : </a:t>
            </a:r>
            <a:r>
              <a:rPr lang="en-US" sz="2400" i="1" dirty="0" err="1"/>
              <a:t>Escherishia</a:t>
            </a:r>
            <a:r>
              <a:rPr lang="en-US" sz="2400" i="1" dirty="0"/>
              <a:t> coli</a:t>
            </a:r>
            <a:r>
              <a:rPr lang="en-US" sz="2400" dirty="0"/>
              <a:t> is named for microbiologist </a:t>
            </a:r>
            <a:r>
              <a:rPr lang="en-US" sz="2400" dirty="0" err="1"/>
              <a:t>Escherich</a:t>
            </a:r>
            <a:r>
              <a:rPr lang="en-US" sz="2400" dirty="0"/>
              <a:t> and its habitat is the colon </a:t>
            </a:r>
          </a:p>
          <a:p>
            <a:pPr algn="l" rtl="0">
              <a:buNone/>
            </a:pPr>
            <a:r>
              <a:rPr lang="en-US" sz="2400" dirty="0"/>
              <a:t>Shigella is named for </a:t>
            </a:r>
            <a:r>
              <a:rPr lang="en-US" sz="2400" dirty="0" err="1"/>
              <a:t>Japanes</a:t>
            </a:r>
            <a:r>
              <a:rPr lang="en-US" sz="2400" dirty="0"/>
              <a:t> microbiologist Shiga </a:t>
            </a:r>
            <a:endParaRPr lang="en-US" sz="2400" dirty="0" smtClean="0"/>
          </a:p>
          <a:p>
            <a:pPr algn="l" rtl="0">
              <a:buNone/>
            </a:pPr>
            <a:r>
              <a:rPr lang="en-US" sz="2400" i="1" dirty="0"/>
              <a:t>Staphylococcus aureus</a:t>
            </a:r>
            <a:r>
              <a:rPr lang="en-US" sz="2400" dirty="0"/>
              <a:t> is named for the appearance and characteristics feature (</a:t>
            </a:r>
            <a:r>
              <a:rPr lang="en-US" sz="2400" dirty="0" err="1"/>
              <a:t>staphyl</a:t>
            </a:r>
            <a:r>
              <a:rPr lang="en-US" sz="2400" dirty="0"/>
              <a:t> means cluster) and (aureus means golden).</a:t>
            </a:r>
          </a:p>
          <a:p>
            <a:pPr algn="l" rtl="0">
              <a:buNone/>
            </a:pPr>
            <a:r>
              <a:rPr lang="en-US" sz="2400" dirty="0"/>
              <a:t>Also  the species is used for :</a:t>
            </a:r>
          </a:p>
          <a:p>
            <a:pPr algn="l" rtl="0">
              <a:buNone/>
            </a:pPr>
            <a:r>
              <a:rPr lang="en-US" sz="2400" dirty="0"/>
              <a:t>▀ The infection like  </a:t>
            </a:r>
            <a:r>
              <a:rPr lang="en-US" sz="2400" i="1" dirty="0"/>
              <a:t>Bacillus anthracis</a:t>
            </a:r>
            <a:r>
              <a:rPr lang="en-US" sz="2400" dirty="0"/>
              <a:t>  &amp;  </a:t>
            </a:r>
            <a:r>
              <a:rPr lang="en-US" sz="2400" i="1" dirty="0"/>
              <a:t>Mycobacterium tuberculosis </a:t>
            </a:r>
            <a:endParaRPr lang="en-US" sz="2400" dirty="0"/>
          </a:p>
          <a:p>
            <a:pPr algn="l" rtl="0">
              <a:buNone/>
            </a:pPr>
            <a:r>
              <a:rPr lang="en-US" sz="2400" dirty="0"/>
              <a:t>▀ The host  ex: </a:t>
            </a:r>
            <a:r>
              <a:rPr lang="en-US" sz="2400" i="1" dirty="0"/>
              <a:t>Streptococcus eque</a:t>
            </a:r>
            <a:r>
              <a:rPr lang="en-US" sz="2400" dirty="0"/>
              <a:t> &amp;    </a:t>
            </a:r>
            <a:r>
              <a:rPr lang="en-US" sz="2400" i="1" dirty="0"/>
              <a:t>Brucella ovis</a:t>
            </a:r>
            <a:r>
              <a:rPr lang="en-US" sz="2400" dirty="0"/>
              <a:t> </a:t>
            </a:r>
          </a:p>
          <a:p>
            <a:pPr algn="l" rtl="0">
              <a:buNone/>
            </a:pPr>
            <a:r>
              <a:rPr lang="en-US" sz="2400" dirty="0"/>
              <a:t>▀ the locality like the name of town or country  ex. Salmonella Dublin &amp; </a:t>
            </a:r>
            <a:r>
              <a:rPr lang="en-US" sz="2400" i="1" dirty="0"/>
              <a:t>S. London.</a:t>
            </a:r>
            <a:endParaRPr lang="en-US" sz="2400" dirty="0"/>
          </a:p>
          <a:p>
            <a:pPr algn="l" rtl="0">
              <a:buNone/>
            </a:pPr>
            <a:endParaRPr lang="en-US" sz="2400" dirty="0"/>
          </a:p>
          <a:p>
            <a:pPr algn="r" rtl="0">
              <a:buNone/>
            </a:pP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l" rtl="0"/>
            <a:r>
              <a:rPr lang="en-US" sz="3200" b="1" dirty="0"/>
              <a:t>The characters used to classify bacteria:</a:t>
            </a:r>
            <a:endParaRPr lang="ar-IQ" sz="3200"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pPr algn="l" rtl="0">
              <a:buNone/>
            </a:pPr>
            <a:r>
              <a:rPr lang="en-US" dirty="0" err="1"/>
              <a:t>Bergeys</a:t>
            </a:r>
            <a:r>
              <a:rPr lang="en-US" dirty="0"/>
              <a:t> manual of determinative Bacteriology </a:t>
            </a:r>
          </a:p>
          <a:p>
            <a:pPr algn="l" rtl="0">
              <a:buNone/>
            </a:pPr>
            <a:r>
              <a:rPr lang="en-US" dirty="0"/>
              <a:t>► The characters used to classify bacteria fall into two groups</a:t>
            </a:r>
          </a:p>
          <a:p>
            <a:pPr algn="l" rtl="0">
              <a:buNone/>
            </a:pPr>
            <a:r>
              <a:rPr lang="en-US" b="1" dirty="0"/>
              <a:t>A- Traditional </a:t>
            </a:r>
            <a:endParaRPr lang="en-US" dirty="0"/>
          </a:p>
          <a:p>
            <a:pPr algn="l" rtl="0">
              <a:buNone/>
            </a:pPr>
            <a:r>
              <a:rPr lang="en-US" dirty="0"/>
              <a:t>1-morphology</a:t>
            </a:r>
          </a:p>
          <a:p>
            <a:pPr algn="l" rtl="0">
              <a:buNone/>
            </a:pPr>
            <a:r>
              <a:rPr lang="en-US" dirty="0"/>
              <a:t>2-cultural characteristics</a:t>
            </a:r>
          </a:p>
          <a:p>
            <a:pPr algn="l" rtl="0">
              <a:buNone/>
            </a:pPr>
            <a:r>
              <a:rPr lang="en-US" dirty="0"/>
              <a:t>3- gram staining reaction </a:t>
            </a:r>
          </a:p>
          <a:p>
            <a:pPr algn="l" rtl="0">
              <a:buNone/>
            </a:pPr>
            <a:r>
              <a:rPr lang="en-US" dirty="0"/>
              <a:t>4- spore forming</a:t>
            </a:r>
          </a:p>
          <a:p>
            <a:pPr algn="l" rtl="0">
              <a:buNone/>
            </a:pPr>
            <a:r>
              <a:rPr lang="en-US" dirty="0"/>
              <a:t>5- flagellation</a:t>
            </a:r>
          </a:p>
          <a:p>
            <a:pPr algn="l" rtl="0">
              <a:buNone/>
            </a:pPr>
            <a:r>
              <a:rPr lang="en-US" dirty="0"/>
              <a:t>6- biochemical tests </a:t>
            </a:r>
          </a:p>
          <a:p>
            <a:pPr algn="l" rtl="0">
              <a:buNone/>
            </a:pPr>
            <a:r>
              <a:rPr lang="en-US" dirty="0"/>
              <a:t>7- antigenic properties </a:t>
            </a:r>
          </a:p>
          <a:p>
            <a:pPr algn="l" rtl="0">
              <a:buNone/>
            </a:pPr>
            <a:r>
              <a:rPr lang="en-US" dirty="0"/>
              <a:t>8- pathogenisity &amp; toxin production</a:t>
            </a:r>
          </a:p>
          <a:p>
            <a:pPr algn="l" rtl="0">
              <a:buNone/>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685800"/>
            <a:ext cx="8229600" cy="5440363"/>
          </a:xfrm>
        </p:spPr>
        <p:txBody>
          <a:bodyPr/>
          <a:lstStyle/>
          <a:p>
            <a:pPr algn="l" rtl="0">
              <a:buNone/>
            </a:pPr>
            <a:r>
              <a:rPr lang="en-US" b="1" dirty="0"/>
              <a:t>B-  Genomic</a:t>
            </a:r>
            <a:endParaRPr lang="en-US" dirty="0"/>
          </a:p>
          <a:p>
            <a:pPr algn="l" rtl="0">
              <a:buNone/>
            </a:pPr>
            <a:r>
              <a:rPr lang="en-US" dirty="0"/>
              <a:t>1- present G+C (Guanine- Cytosine).</a:t>
            </a:r>
          </a:p>
          <a:p>
            <a:pPr algn="l" rtl="0">
              <a:buNone/>
            </a:pPr>
            <a:r>
              <a:rPr lang="en-US" dirty="0"/>
              <a:t>2- Sequences bases in DNA.</a:t>
            </a:r>
          </a:p>
          <a:p>
            <a:pPr algn="l" rtl="0">
              <a:buNone/>
            </a:pPr>
            <a:r>
              <a:rPr lang="en-US" dirty="0"/>
              <a:t>3- DNA Hybridization.</a:t>
            </a:r>
          </a:p>
          <a:p>
            <a:pPr algn="l" rtl="0">
              <a:buNone/>
            </a:pP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28600"/>
            <a:ext cx="8229600" cy="6629400"/>
          </a:xfrm>
        </p:spPr>
        <p:txBody>
          <a:bodyPr/>
          <a:lstStyle/>
          <a:p>
            <a:pPr algn="l" rtl="0">
              <a:buNone/>
            </a:pPr>
            <a:r>
              <a:rPr lang="en-US" sz="3600" b="1" dirty="0" smtClean="0"/>
              <a:t>Basic Structures of Prokaryotic Cells</a:t>
            </a:r>
            <a:r>
              <a:rPr lang="en-US" b="1" dirty="0" smtClean="0"/>
              <a:t/>
            </a:r>
            <a:br>
              <a:rPr lang="en-US" b="1" dirty="0" smtClean="0"/>
            </a:br>
            <a:r>
              <a:rPr lang="en-US" dirty="0" smtClean="0"/>
              <a:t>      </a:t>
            </a:r>
            <a:r>
              <a:rPr lang="en-US" sz="3600" dirty="0" smtClean="0"/>
              <a:t>Prokaryotes are unicellular organisms that lack organelles or other internal membrane-bound structures . Therefore, they do not have a nucleus, but, instead, generally have a single chromosome: a piece of circular, double-stranded DNA located in an area of the cell called the </a:t>
            </a:r>
            <a:r>
              <a:rPr lang="en-US" sz="3600" dirty="0" err="1" smtClean="0"/>
              <a:t>nucleoid</a:t>
            </a:r>
            <a:r>
              <a:rPr lang="en-US" sz="3600" dirty="0" smtClean="0"/>
              <a:t>. Most prokaryotes have a cell wall outside the plasma membrane</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Prokaryotic cell structure"/>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a:t>
            </a:r>
            <a:r>
              <a:rPr lang="en-US" dirty="0" smtClean="0">
                <a:hlinkClick r:id="rId2" tooltip="Peptidoglycan"/>
              </a:rPr>
              <a:t>peptidoglycan</a:t>
            </a:r>
            <a:endParaRPr lang="ar-IQ" dirty="0"/>
          </a:p>
        </p:txBody>
      </p:sp>
      <p:pic>
        <p:nvPicPr>
          <p:cNvPr id="4" name="Content Placeholder 3" descr="https://upload.wikimedia.org/wikipedia/commons/thumb/2/29/Mureine.svg/180px-Mureine.svg.png">
            <a:hlinkClick r:id="rId3"/>
          </p:cNvPr>
          <p:cNvPicPr>
            <a:picLocks noGrp="1"/>
          </p:cNvPicPr>
          <p:nvPr>
            <p:ph idx="1"/>
          </p:nvPr>
        </p:nvPicPr>
        <p:blipFill>
          <a:blip r:embed="rId4"/>
          <a:srcRect/>
          <a:stretch>
            <a:fillRect/>
          </a:stretch>
        </p:blipFill>
        <p:spPr bwMode="auto">
          <a:xfrm>
            <a:off x="228600" y="1447800"/>
            <a:ext cx="8610600" cy="3886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fontScale="92500"/>
          </a:bodyPr>
          <a:lstStyle/>
          <a:p>
            <a:pPr algn="l" rtl="0">
              <a:buNone/>
            </a:pPr>
            <a:r>
              <a:rPr lang="en-US" sz="3500" b="1" dirty="0" smtClean="0"/>
              <a:t>cell wall:</a:t>
            </a:r>
          </a:p>
          <a:p>
            <a:pPr algn="l" fontAlgn="base">
              <a:buNone/>
            </a:pPr>
            <a:r>
              <a:rPr lang="en-US" dirty="0" smtClean="0"/>
              <a:t>A cell wall is a structural layer surrounding cell membrane. It can be tough, flexible, and sometimes rigid. It provides the cell with both structural support and protection, and also acts as a filtering mechanism.  They may give cells rigidity and strength, offering protection against mechanical stress. </a:t>
            </a:r>
            <a:endParaRPr lang="en-US" b="1" dirty="0" smtClean="0"/>
          </a:p>
          <a:p>
            <a:pPr algn="l" rtl="0">
              <a:buNone/>
            </a:pPr>
            <a:r>
              <a:rPr lang="en-US" dirty="0" smtClean="0"/>
              <a:t>Outer covering of most cells that protects the bacterial cell and gives it shape</a:t>
            </a:r>
          </a:p>
          <a:p>
            <a:pPr algn="l" rtl="0">
              <a:buNone/>
            </a:pPr>
            <a:r>
              <a:rPr lang="en-US" dirty="0" smtClean="0"/>
              <a:t>► the primary function of the cell wall is to protect the cell from internal </a:t>
            </a:r>
            <a:r>
              <a:rPr lang="en-US" dirty="0" err="1" smtClean="0">
                <a:hlinkClick r:id="rId2" tooltip="Turgor pressure"/>
              </a:rPr>
              <a:t>turgor</a:t>
            </a:r>
            <a:r>
              <a:rPr lang="en-US" dirty="0" smtClean="0">
                <a:hlinkClick r:id="rId2" tooltip="Turgor pressure"/>
              </a:rPr>
              <a:t> pressure</a:t>
            </a:r>
            <a:r>
              <a:rPr lang="en-US" dirty="0" smtClean="0"/>
              <a:t>(</a:t>
            </a:r>
            <a:r>
              <a:rPr lang="ar-IQ" dirty="0" smtClean="0"/>
              <a:t>(ضغط الامتلاء</a:t>
            </a:r>
            <a:r>
              <a:rPr lang="en-US" dirty="0" smtClean="0"/>
              <a:t> caused by the much higher concentrations of proteins and other molecules inside the cell compared to its external environment. </a:t>
            </a:r>
          </a:p>
          <a:p>
            <a:pPr algn="l" rtl="0">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fontScale="90000"/>
          </a:bodyPr>
          <a:lstStyle/>
          <a:p>
            <a:r>
              <a:rPr lang="en-US" sz="3200" dirty="0"/>
              <a:t>Classification Systems</a:t>
            </a:r>
            <a:endParaRPr lang="ar-IQ" sz="3200" dirty="0"/>
          </a:p>
        </p:txBody>
      </p:sp>
      <p:sp>
        <p:nvSpPr>
          <p:cNvPr id="3" name="Content Placeholder 2"/>
          <p:cNvSpPr>
            <a:spLocks noGrp="1"/>
          </p:cNvSpPr>
          <p:nvPr>
            <p:ph idx="1"/>
          </p:nvPr>
        </p:nvSpPr>
        <p:spPr>
          <a:xfrm>
            <a:off x="0" y="533400"/>
            <a:ext cx="9144000" cy="6324600"/>
          </a:xfrm>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pPr algn="l" rtl="0">
              <a:buNone/>
            </a:pPr>
            <a:r>
              <a:rPr lang="en-US" sz="2800" dirty="0"/>
              <a:t>The classification of bacteria serves a variety of different functions. Because of this variety, bacteria may be grouped using many different typing schemes. The critical feature for all these classification systems is an organism identified by one individual is recognized as the same organism by another individual. At present the typing schemes used by clinicians and clinical microbiologists rely on phenotypic typing schemes. These schemes utilize the bacterial morphology and staining properties of the organism, as well as O</a:t>
            </a:r>
            <a:r>
              <a:rPr lang="en-US" sz="2200" dirty="0"/>
              <a:t>2</a:t>
            </a:r>
            <a:r>
              <a:rPr lang="en-US" sz="2800" dirty="0"/>
              <a:t> growth requirements of the species combined with a variety of biochemical tests. Scientists interested in the evolution of microorganisms are more interested in taxonomic techniques that allow for the comparison of highly conserved genes among different species. As a result of these comparisons a </a:t>
            </a:r>
            <a:r>
              <a:rPr lang="en-US" sz="2800" dirty="0" err="1"/>
              <a:t>phylogenetic</a:t>
            </a:r>
            <a:r>
              <a:rPr lang="en-US" sz="2800" dirty="0"/>
              <a:t> tree can be developed that displays the degree of relatedness of different organisms</a:t>
            </a:r>
            <a:r>
              <a:rPr lang="en-US" sz="2400" dirty="0"/>
              <a:t>. </a:t>
            </a:r>
            <a:endParaRPr lang="ar-IQ"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lnSpcReduction="10000"/>
          </a:bodyPr>
          <a:lstStyle/>
          <a:p>
            <a:pPr algn="l" rtl="0">
              <a:buNone/>
            </a:pPr>
            <a:r>
              <a:rPr lang="en-US" dirty="0" smtClean="0"/>
              <a:t>►composed  of </a:t>
            </a:r>
            <a:r>
              <a:rPr lang="en-US" dirty="0" smtClean="0">
                <a:hlinkClick r:id="rId2" tooltip="Peptidoglycan"/>
              </a:rPr>
              <a:t>peptidoglycan</a:t>
            </a:r>
            <a:r>
              <a:rPr lang="en-US" dirty="0" smtClean="0"/>
              <a:t> which is located immediately outside of the </a:t>
            </a:r>
            <a:r>
              <a:rPr lang="en-US" dirty="0" smtClean="0">
                <a:hlinkClick r:id="rId3" tooltip="Cytoplasmic membrane"/>
              </a:rPr>
              <a:t>cytoplasmic membrane</a:t>
            </a:r>
            <a:r>
              <a:rPr lang="en-US" dirty="0" smtClean="0"/>
              <a:t>. Peptidoglycan is made up of a polysaccharide backbone consisting of alternating </a:t>
            </a:r>
            <a:r>
              <a:rPr lang="en-US" dirty="0" smtClean="0">
                <a:hlinkClick r:id="rId4" tooltip="N-Acetylmuramic acid"/>
              </a:rPr>
              <a:t>N-</a:t>
            </a:r>
            <a:r>
              <a:rPr lang="en-US" dirty="0" err="1" smtClean="0">
                <a:hlinkClick r:id="rId4" tooltip="N-Acetylmuramic acid"/>
              </a:rPr>
              <a:t>Acetylmuramic</a:t>
            </a:r>
            <a:r>
              <a:rPr lang="en-US" dirty="0" smtClean="0">
                <a:hlinkClick r:id="rId4" tooltip="N-Acetylmuramic acid"/>
              </a:rPr>
              <a:t> acid</a:t>
            </a:r>
            <a:r>
              <a:rPr lang="en-US" dirty="0" smtClean="0"/>
              <a:t> (NAM) and </a:t>
            </a:r>
            <a:r>
              <a:rPr lang="en-US" dirty="0" smtClean="0">
                <a:hlinkClick r:id="rId5" tooltip="N-acetylglucosamine"/>
              </a:rPr>
              <a:t>N- </a:t>
            </a:r>
            <a:r>
              <a:rPr lang="en-US" dirty="0" err="1" smtClean="0">
                <a:hlinkClick r:id="rId5" tooltip="N-acetylglucosamine"/>
              </a:rPr>
              <a:t>acetylglucosamine</a:t>
            </a:r>
            <a:r>
              <a:rPr lang="en-US" dirty="0" smtClean="0"/>
              <a:t>  (NAG) residues in equal amounts. </a:t>
            </a:r>
          </a:p>
          <a:p>
            <a:pPr algn="l" rtl="0">
              <a:buNone/>
            </a:pPr>
            <a:r>
              <a:rPr lang="en-US" dirty="0" smtClean="0"/>
              <a:t>►There are two main types of bacterial cell walls, </a:t>
            </a:r>
            <a:r>
              <a:rPr lang="en-US" dirty="0" smtClean="0">
                <a:hlinkClick r:id="rId6" tooltip="Gram-positive bacteria"/>
              </a:rPr>
              <a:t>gram-positive bacteria</a:t>
            </a:r>
            <a:r>
              <a:rPr lang="en-US" dirty="0" smtClean="0"/>
              <a:t> and </a:t>
            </a:r>
            <a:r>
              <a:rPr lang="en-US" dirty="0" smtClean="0">
                <a:hlinkClick r:id="rId7" tooltip="Gram-negative bacteria"/>
              </a:rPr>
              <a:t>gram-negative bacteria</a:t>
            </a:r>
            <a:r>
              <a:rPr lang="en-US" dirty="0" smtClean="0"/>
              <a:t>, which are differentiated by their </a:t>
            </a:r>
            <a:r>
              <a:rPr lang="en-US" dirty="0" smtClean="0">
                <a:hlinkClick r:id="rId8" tooltip="Gram staining"/>
              </a:rPr>
              <a:t>Gram staining</a:t>
            </a:r>
            <a:r>
              <a:rPr lang="en-US" dirty="0" smtClean="0"/>
              <a:t> characteristics. For both these types of bacteria, particles of approximately 2 nm can pass through the peptidoglycan. If the bacterial cell wall is entirely removed, it is called a </a:t>
            </a:r>
            <a:r>
              <a:rPr lang="en-US" dirty="0" smtClean="0">
                <a:hlinkClick r:id="rId9" tooltip="Protoplast"/>
              </a:rPr>
              <a:t>protoplast</a:t>
            </a:r>
            <a:r>
              <a:rPr lang="en-US" dirty="0" smtClean="0"/>
              <a:t> while if it's partially removed, it is called a </a:t>
            </a:r>
            <a:r>
              <a:rPr lang="en-US" dirty="0" err="1" smtClean="0">
                <a:hlinkClick r:id="rId10" tooltip="Spheroplast"/>
              </a:rPr>
              <a:t>spheroplast</a:t>
            </a:r>
            <a:endParaRPr lang="en-US" dirty="0" smtClean="0"/>
          </a:p>
          <a:p>
            <a:pPr algn="l" rtl="0">
              <a:buNone/>
            </a:pP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fontScale="85000" lnSpcReduction="10000"/>
          </a:bodyPr>
          <a:lstStyle/>
          <a:p>
            <a:pPr algn="l" rtl="0">
              <a:buNone/>
            </a:pPr>
            <a:r>
              <a:rPr lang="en-US" b="1" u="sng" dirty="0" smtClean="0"/>
              <a:t>Gram positive bacterial cell wall</a:t>
            </a:r>
            <a:endParaRPr lang="en-US" dirty="0" smtClean="0"/>
          </a:p>
          <a:p>
            <a:pPr algn="l" rtl="0">
              <a:buNone/>
            </a:pPr>
            <a:r>
              <a:rPr lang="en-US" b="1" dirty="0" smtClean="0"/>
              <a:t>The gram-positive cell wall</a:t>
            </a:r>
          </a:p>
          <a:p>
            <a:pPr algn="l" rtl="0">
              <a:buNone/>
            </a:pPr>
            <a:r>
              <a:rPr lang="en-US" dirty="0" smtClean="0"/>
              <a:t>Gram-positive cell walls are thick and the peptidoglycan ( also known as </a:t>
            </a:r>
            <a:r>
              <a:rPr lang="en-US" i="1" dirty="0" err="1" smtClean="0"/>
              <a:t>murein</a:t>
            </a:r>
            <a:r>
              <a:rPr lang="en-US" dirty="0" smtClean="0"/>
              <a:t>) layer constitutes almost 95% of the cell wall in some gram-positive bacteria and as little as 5-10% of the cell wall in gram-negative bacteria. </a:t>
            </a:r>
          </a:p>
          <a:p>
            <a:pPr algn="l" rtl="0">
              <a:buNone/>
            </a:pPr>
            <a:r>
              <a:rPr lang="en-US" dirty="0" smtClean="0"/>
              <a:t>◙The gram-positive bacteria take up the </a:t>
            </a:r>
            <a:r>
              <a:rPr lang="en-US" u="sng" dirty="0" smtClean="0">
                <a:hlinkClick r:id="rId2" tooltip="Crystal violet"/>
              </a:rPr>
              <a:t>crystal violet</a:t>
            </a:r>
            <a:r>
              <a:rPr lang="en-US" dirty="0" smtClean="0"/>
              <a:t> dye and are stained purple. The matrix substances in the walls of gram-positive bacteria may be polysaccharides or </a:t>
            </a:r>
            <a:r>
              <a:rPr lang="en-US" u="sng" dirty="0" err="1" smtClean="0">
                <a:hlinkClick r:id="rId3" tooltip="Teichoic acid"/>
              </a:rPr>
              <a:t>teichoic</a:t>
            </a:r>
            <a:r>
              <a:rPr lang="en-US" u="sng" dirty="0" smtClean="0">
                <a:hlinkClick r:id="rId3" tooltip="Teichoic acid"/>
              </a:rPr>
              <a:t> acids</a:t>
            </a:r>
            <a:r>
              <a:rPr lang="en-US" dirty="0" smtClean="0"/>
              <a:t>. There are two main types of </a:t>
            </a:r>
            <a:r>
              <a:rPr lang="en-US" dirty="0" err="1" smtClean="0"/>
              <a:t>teichoic</a:t>
            </a:r>
            <a:r>
              <a:rPr lang="en-US" dirty="0" smtClean="0"/>
              <a:t> acid: </a:t>
            </a:r>
            <a:r>
              <a:rPr lang="en-US" dirty="0" err="1" smtClean="0"/>
              <a:t>ribitol</a:t>
            </a:r>
            <a:r>
              <a:rPr lang="en-US" dirty="0" smtClean="0"/>
              <a:t> </a:t>
            </a:r>
            <a:r>
              <a:rPr lang="en-US" dirty="0" err="1" smtClean="0"/>
              <a:t>teichoic</a:t>
            </a:r>
            <a:r>
              <a:rPr lang="en-US" dirty="0" smtClean="0"/>
              <a:t> acids and glycerol </a:t>
            </a:r>
            <a:r>
              <a:rPr lang="en-US" dirty="0" err="1" smtClean="0"/>
              <a:t>teichoic</a:t>
            </a:r>
            <a:r>
              <a:rPr lang="en-US" dirty="0" smtClean="0"/>
              <a:t> acids. However, the exact function of </a:t>
            </a:r>
            <a:r>
              <a:rPr lang="en-US" dirty="0" err="1" smtClean="0"/>
              <a:t>teichoic</a:t>
            </a:r>
            <a:r>
              <a:rPr lang="en-US" dirty="0" smtClean="0"/>
              <a:t> acid is debated and not fully understood. A major component of the gram-positive cell wall is </a:t>
            </a:r>
            <a:r>
              <a:rPr lang="en-US" u="sng" dirty="0" err="1" smtClean="0">
                <a:hlinkClick r:id="rId4" tooltip="Lipoteichoic acid"/>
              </a:rPr>
              <a:t>lipoteichoic</a:t>
            </a:r>
            <a:r>
              <a:rPr lang="en-US" u="sng" dirty="0" smtClean="0">
                <a:hlinkClick r:id="rId4" tooltip="Lipoteichoic acid"/>
              </a:rPr>
              <a:t> acid</a:t>
            </a:r>
            <a:r>
              <a:rPr lang="en-US" dirty="0" smtClean="0"/>
              <a:t>. One of its purposes is providing an antigenic function. The lipid element is to be found in the membrane where its adhesive properties assist in its anchoring to the membrane.</a:t>
            </a:r>
          </a:p>
          <a:p>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http://classes.midlandstech.edu/carterp/Courses/bio225/chap04/04-13b_BactCellWall_1.jpg"/>
          <p:cNvPicPr>
            <a:picLocks noGrp="1"/>
          </p:cNvPicPr>
          <p:nvPr>
            <p:ph idx="1"/>
          </p:nvPr>
        </p:nvPicPr>
        <p:blipFill>
          <a:blip r:embed="rId2"/>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fontScale="92500" lnSpcReduction="10000"/>
          </a:bodyPr>
          <a:lstStyle/>
          <a:p>
            <a:pPr algn="l" rtl="0">
              <a:buNone/>
            </a:pPr>
            <a:r>
              <a:rPr lang="en-US" b="1" u="sng" dirty="0" smtClean="0"/>
              <a:t>The gram-negative cell wall</a:t>
            </a:r>
            <a:endParaRPr lang="en-US" b="1" dirty="0" smtClean="0"/>
          </a:p>
          <a:p>
            <a:pPr rtl="0">
              <a:buNone/>
            </a:pPr>
            <a:r>
              <a:rPr lang="en-US" dirty="0" smtClean="0"/>
              <a:t> </a:t>
            </a:r>
          </a:p>
          <a:p>
            <a:pPr algn="l" rtl="0" fontAlgn="base">
              <a:buNone/>
            </a:pPr>
            <a:r>
              <a:rPr lang="en-US" dirty="0" smtClean="0"/>
              <a:t>     Gram-negative cell walls are thin and unlike the gram-positive cell walls, they contain a thin </a:t>
            </a:r>
            <a:r>
              <a:rPr lang="en-US" u="sng" dirty="0" smtClean="0">
                <a:hlinkClick r:id="rId2" tooltip="Peptidoglycan"/>
              </a:rPr>
              <a:t>peptidoglycan</a:t>
            </a:r>
            <a:r>
              <a:rPr lang="en-US" dirty="0" smtClean="0"/>
              <a:t> layer adjacent to the </a:t>
            </a:r>
            <a:r>
              <a:rPr lang="en-US" u="sng" dirty="0" smtClean="0">
                <a:hlinkClick r:id="rId3" tooltip="Cytoplasmic membrane"/>
              </a:rPr>
              <a:t>cytoplasmic membrane</a:t>
            </a:r>
            <a:r>
              <a:rPr lang="en-US" dirty="0" smtClean="0"/>
              <a:t>. Gram-negative bacteria is stained as pink colour. The chemical structure of the outer membrane's </a:t>
            </a:r>
            <a:r>
              <a:rPr lang="en-US" dirty="0" err="1" smtClean="0"/>
              <a:t>lipopolysaccharides</a:t>
            </a:r>
            <a:r>
              <a:rPr lang="en-US" dirty="0" smtClean="0"/>
              <a:t> is often unique to specific bacterial sub-species and is responsible for many of the </a:t>
            </a:r>
            <a:r>
              <a:rPr lang="en-US" u="sng" dirty="0" smtClean="0">
                <a:hlinkClick r:id="rId4" tooltip="Antigen"/>
              </a:rPr>
              <a:t>antigenic</a:t>
            </a:r>
            <a:r>
              <a:rPr lang="en-US" dirty="0" smtClean="0"/>
              <a:t> properties of these strains. </a:t>
            </a:r>
            <a:r>
              <a:rPr lang="en-US" dirty="0" err="1" smtClean="0"/>
              <a:t>Lipopolysaccharides</a:t>
            </a:r>
            <a:r>
              <a:rPr lang="en-US" dirty="0" smtClean="0"/>
              <a:t>, also called </a:t>
            </a:r>
            <a:r>
              <a:rPr lang="en-US" u="sng" dirty="0" smtClean="0">
                <a:hlinkClick r:id="rId5" tooltip="Endotoxin"/>
              </a:rPr>
              <a:t>endotoxins</a:t>
            </a:r>
            <a:r>
              <a:rPr lang="en-US" dirty="0" smtClean="0"/>
              <a:t>, are composed of polysaccharides and </a:t>
            </a:r>
            <a:r>
              <a:rPr lang="en-US" u="sng" dirty="0" smtClean="0">
                <a:hlinkClick r:id="rId6" tooltip="Lipopolysaccharide"/>
              </a:rPr>
              <a:t>lipid A</a:t>
            </a:r>
            <a:r>
              <a:rPr lang="en-US" dirty="0" smtClean="0"/>
              <a:t> which are responsible for much of the toxicity of gram-negative bacteria. It consists of characteristic </a:t>
            </a:r>
            <a:r>
              <a:rPr lang="en-US" dirty="0" err="1" smtClean="0"/>
              <a:t>lipopolysaccarides</a:t>
            </a:r>
            <a:r>
              <a:rPr lang="en-US" dirty="0" smtClean="0"/>
              <a:t> embedded in the membrane.</a:t>
            </a:r>
            <a:endParaRPr lang="en-US" b="1" dirty="0" smtClean="0"/>
          </a:p>
          <a:p>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https://upload.wikimedia.org/wikipedia/commons/thumb/8/8b/Gram_negative_cell_wall.svg/800px-Gram_negative_cell_wall.svg.png"/>
          <p:cNvPicPr>
            <a:picLocks noGrp="1"/>
          </p:cNvPicPr>
          <p:nvPr>
            <p:ph idx="1"/>
          </p:nvPr>
        </p:nvPicPr>
        <p:blipFill>
          <a:blip r:embed="rId2"/>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fontScale="92500" lnSpcReduction="10000"/>
          </a:bodyPr>
          <a:lstStyle/>
          <a:p>
            <a:pPr algn="l" fontAlgn="base">
              <a:buNone/>
            </a:pPr>
            <a:r>
              <a:rPr lang="en-US" b="1" dirty="0" smtClean="0"/>
              <a:t> </a:t>
            </a:r>
            <a:r>
              <a:rPr lang="en-US" b="1" dirty="0" err="1" smtClean="0"/>
              <a:t>periplasmic</a:t>
            </a:r>
            <a:r>
              <a:rPr lang="en-US" b="1" dirty="0" smtClean="0"/>
              <a:t> Space</a:t>
            </a:r>
          </a:p>
          <a:p>
            <a:pPr algn="l" fontAlgn="base">
              <a:buNone/>
            </a:pPr>
            <a:r>
              <a:rPr lang="en-US" dirty="0" smtClean="0"/>
              <a:t>◙</a:t>
            </a:r>
            <a:r>
              <a:rPr lang="en-US" dirty="0" err="1" smtClean="0"/>
              <a:t>Periplasmic</a:t>
            </a:r>
            <a:r>
              <a:rPr lang="en-US" dirty="0" smtClean="0"/>
              <a:t> space is found in Gram-negative bacteria, between the inner and the outer membranes, </a:t>
            </a:r>
            <a:endParaRPr lang="en-US" b="1" dirty="0" smtClean="0"/>
          </a:p>
          <a:p>
            <a:pPr algn="l" fontAlgn="base">
              <a:buNone/>
            </a:pPr>
            <a:r>
              <a:rPr lang="en-US" dirty="0" smtClean="0"/>
              <a:t>◙In Gram-positive bacteria, the </a:t>
            </a:r>
            <a:r>
              <a:rPr lang="en-US" dirty="0" err="1" smtClean="0"/>
              <a:t>periplasmic</a:t>
            </a:r>
            <a:r>
              <a:rPr lang="en-US" dirty="0" smtClean="0"/>
              <a:t> space is smaller and found between the polymer outer shell and the inner membrane.</a:t>
            </a:r>
            <a:endParaRPr lang="en-US" b="1" dirty="0" smtClean="0"/>
          </a:p>
          <a:p>
            <a:pPr algn="l" fontAlgn="base">
              <a:buNone/>
            </a:pPr>
            <a:r>
              <a:rPr lang="en-US" dirty="0" smtClean="0"/>
              <a:t>◙The </a:t>
            </a:r>
            <a:r>
              <a:rPr lang="en-US" dirty="0" err="1" smtClean="0"/>
              <a:t>periplasm</a:t>
            </a:r>
            <a:r>
              <a:rPr lang="en-US" dirty="0" smtClean="0"/>
              <a:t> contains proteins and water and can be compared to cytoplasm. </a:t>
            </a:r>
            <a:endParaRPr lang="en-US" b="1" dirty="0" smtClean="0"/>
          </a:p>
          <a:p>
            <a:pPr algn="l" fontAlgn="base">
              <a:buNone/>
            </a:pPr>
            <a:r>
              <a:rPr lang="en-US" dirty="0" smtClean="0"/>
              <a:t>◙</a:t>
            </a:r>
            <a:r>
              <a:rPr lang="en-US" dirty="0" err="1" smtClean="0"/>
              <a:t>Periplasmic</a:t>
            </a:r>
            <a:r>
              <a:rPr lang="en-US" dirty="0" smtClean="0"/>
              <a:t> enzymes play roles in motility, degradation of other compounds and transport.</a:t>
            </a:r>
            <a:endParaRPr lang="en-US" b="1" dirty="0" smtClean="0"/>
          </a:p>
          <a:p>
            <a:pPr algn="l" rtl="0">
              <a:buNone/>
            </a:pPr>
            <a:r>
              <a:rPr lang="en-US" dirty="0" smtClean="0"/>
              <a:t>Lipopolysaccharide</a:t>
            </a:r>
          </a:p>
          <a:p>
            <a:pPr algn="l" rtl="0">
              <a:buNone/>
            </a:pPr>
            <a:r>
              <a:rPr lang="en-US" b="1" dirty="0" smtClean="0"/>
              <a:t>1. </a:t>
            </a:r>
            <a:r>
              <a:rPr lang="en-US" dirty="0" smtClean="0"/>
              <a:t>A compound or complex of lipid and carbohydrate.</a:t>
            </a:r>
          </a:p>
          <a:p>
            <a:pPr algn="l" rtl="0">
              <a:buNone/>
            </a:pPr>
            <a:r>
              <a:rPr lang="en-US" b="1" dirty="0" smtClean="0"/>
              <a:t>2.</a:t>
            </a:r>
            <a:r>
              <a:rPr lang="en-US" dirty="0" smtClean="0"/>
              <a:t> a major component of the cell wall of gram-negative  bacteria;  </a:t>
            </a:r>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a:bodyPr>
          <a:lstStyle/>
          <a:p>
            <a:pPr algn="l" rtl="0">
              <a:buNone/>
            </a:pPr>
            <a:r>
              <a:rPr lang="en-US" b="1" dirty="0" smtClean="0"/>
              <a:t>3. </a:t>
            </a:r>
            <a:r>
              <a:rPr lang="en-US" dirty="0" smtClean="0"/>
              <a:t>The </a:t>
            </a:r>
            <a:r>
              <a:rPr lang="en-US" dirty="0" err="1" smtClean="0"/>
              <a:t>lipopolysaccharide</a:t>
            </a:r>
            <a:r>
              <a:rPr lang="en-US" dirty="0" smtClean="0"/>
              <a:t> (</a:t>
            </a:r>
            <a:r>
              <a:rPr lang="en-US" dirty="0" err="1" smtClean="0"/>
              <a:t>endotoxin</a:t>
            </a:r>
            <a:r>
              <a:rPr lang="en-US" dirty="0" smtClean="0"/>
              <a:t>) released from the cell walls of </a:t>
            </a:r>
          </a:p>
          <a:p>
            <a:pPr algn="l" rtl="0">
              <a:buNone/>
            </a:pPr>
            <a:r>
              <a:rPr lang="en-US" dirty="0" smtClean="0"/>
              <a:t>gram  -negative organisms that produces septic shock.</a:t>
            </a:r>
          </a:p>
          <a:p>
            <a:pPr algn="l" fontAlgn="base">
              <a:buNone/>
            </a:pPr>
            <a:r>
              <a:rPr lang="en-US" dirty="0" smtClean="0"/>
              <a:t>4- lipid protein known as lipid A</a:t>
            </a:r>
            <a:endParaRPr lang="en-US" b="1" dirty="0" smtClean="0"/>
          </a:p>
          <a:p>
            <a:pPr algn="l" fontAlgn="base">
              <a:buNone/>
            </a:pPr>
            <a:r>
              <a:rPr lang="en-US" dirty="0" smtClean="0"/>
              <a:t>◙ dead cells release lipid A when cell wall disintegrates</a:t>
            </a:r>
            <a:endParaRPr lang="en-US" b="1" dirty="0" smtClean="0"/>
          </a:p>
          <a:p>
            <a:pPr algn="l" fontAlgn="base">
              <a:buNone/>
            </a:pPr>
            <a:r>
              <a:rPr lang="en-US" dirty="0" smtClean="0"/>
              <a:t>◙ may trigger fever vasodilation , inflammation shock, and blood clotting </a:t>
            </a:r>
            <a:endParaRPr lang="en-US" b="1" dirty="0" smtClean="0"/>
          </a:p>
          <a:p>
            <a:pPr algn="l">
              <a:buNone/>
            </a:pPr>
            <a:r>
              <a:rPr lang="en-US" dirty="0" smtClean="0"/>
              <a:t>◙ can be released when antimicrobial drugs kill bacteria</a:t>
            </a:r>
            <a:endParaRPr lang="ar-IQ"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fontScale="92500"/>
          </a:bodyPr>
          <a:lstStyle/>
          <a:p>
            <a:pPr algn="l" fontAlgn="base">
              <a:buNone/>
            </a:pPr>
            <a:r>
              <a:rPr lang="en-US" b="1" dirty="0" smtClean="0"/>
              <a:t>Wall-less forms of Bacteria </a:t>
            </a:r>
          </a:p>
          <a:p>
            <a:pPr algn="l" fontAlgn="base">
              <a:buNone/>
            </a:pPr>
            <a:r>
              <a:rPr lang="en-US" dirty="0" smtClean="0"/>
              <a:t>When bacteria are treated with </a:t>
            </a:r>
            <a:endParaRPr lang="en-US" b="1" dirty="0" smtClean="0"/>
          </a:p>
          <a:p>
            <a:pPr algn="l" fontAlgn="base">
              <a:buNone/>
            </a:pPr>
            <a:r>
              <a:rPr lang="en-US" dirty="0" smtClean="0"/>
              <a:t>1- enzymes that are lytic for the cell wall e.g. </a:t>
            </a:r>
            <a:r>
              <a:rPr lang="en-US" dirty="0" err="1" smtClean="0"/>
              <a:t>lysozyme</a:t>
            </a:r>
            <a:r>
              <a:rPr lang="en-US" dirty="0" smtClean="0"/>
              <a:t> or </a:t>
            </a:r>
            <a:endParaRPr lang="en-US" b="1" dirty="0" smtClean="0"/>
          </a:p>
          <a:p>
            <a:pPr algn="l" fontAlgn="base">
              <a:buNone/>
            </a:pPr>
            <a:r>
              <a:rPr lang="en-US" dirty="0" smtClean="0"/>
              <a:t>2- antibiotics that interfere with biosynthesis of peptidoglycan, wall-less bacteria are often produced Usually these treatments generate non-viable organisms.</a:t>
            </a:r>
            <a:endParaRPr lang="en-US" b="1" dirty="0" smtClean="0"/>
          </a:p>
          <a:p>
            <a:pPr algn="l" fontAlgn="base">
              <a:buNone/>
            </a:pPr>
            <a:r>
              <a:rPr lang="en-US" dirty="0" smtClean="0"/>
              <a:t>3- Wall-less bacteria that can not replicate are referred to as </a:t>
            </a:r>
            <a:r>
              <a:rPr lang="en-US" dirty="0" err="1" smtClean="0"/>
              <a:t>sphero-plasts</a:t>
            </a:r>
            <a:r>
              <a:rPr lang="en-US" dirty="0" smtClean="0"/>
              <a:t> (when an outer membrane is present) or protoplasts(if an outer membrane is not present).</a:t>
            </a:r>
            <a:endParaRPr lang="en-US" b="1" dirty="0" smtClean="0"/>
          </a:p>
          <a:p>
            <a:pPr algn="l" fontAlgn="base">
              <a:buNone/>
            </a:pPr>
            <a:r>
              <a:rPr lang="en-US" dirty="0" smtClean="0"/>
              <a:t>4- L-form bacteria, also known as L-phase bacteria, L-phase variants, and cell wall-deficient (CWD) bacteria, are strains of bacteria that lack cell walls </a:t>
            </a:r>
            <a:r>
              <a:rPr lang="en-US" b="1" dirty="0" smtClean="0"/>
              <a:t>.</a:t>
            </a:r>
          </a:p>
          <a:p>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a:bodyPr>
          <a:lstStyle/>
          <a:p>
            <a:pPr algn="l" rtl="0" fontAlgn="base">
              <a:buNone/>
            </a:pPr>
            <a:r>
              <a:rPr lang="en-US" b="1" dirty="0" smtClean="0"/>
              <a:t>Components external to the cell wall</a:t>
            </a:r>
          </a:p>
          <a:p>
            <a:pPr algn="l" rtl="0" fontAlgn="base">
              <a:buNone/>
            </a:pPr>
            <a:r>
              <a:rPr lang="en-US" b="1" dirty="0" err="1" smtClean="0"/>
              <a:t>Glycocalyx</a:t>
            </a:r>
            <a:r>
              <a:rPr lang="en-US" b="1" dirty="0" smtClean="0"/>
              <a:t> ( sugar coat)</a:t>
            </a:r>
          </a:p>
          <a:p>
            <a:pPr algn="l" rtl="0" fontAlgn="base">
              <a:buNone/>
            </a:pPr>
            <a:r>
              <a:rPr lang="en-US" dirty="0" smtClean="0"/>
              <a:t>sticky ,gelatinous polymer outside the cell wall</a:t>
            </a:r>
            <a:endParaRPr lang="en-US" b="1" dirty="0" smtClean="0"/>
          </a:p>
          <a:p>
            <a:pPr algn="l" rtl="0" fontAlgn="base">
              <a:buNone/>
            </a:pPr>
            <a:r>
              <a:rPr lang="en-US" dirty="0" smtClean="0"/>
              <a:t>composed of polysaccharide, polypeptide or both</a:t>
            </a:r>
            <a:endParaRPr lang="en-US" b="1" dirty="0" smtClean="0"/>
          </a:p>
          <a:p>
            <a:pPr algn="l" rtl="0" fontAlgn="base">
              <a:buNone/>
            </a:pPr>
            <a:r>
              <a:rPr lang="en-US" dirty="0" smtClean="0"/>
              <a:t>if attached to cell wall , considered a capsule </a:t>
            </a:r>
            <a:endParaRPr lang="en-US" b="1" dirty="0" smtClean="0"/>
          </a:p>
          <a:p>
            <a:pPr algn="l" rtl="0" fontAlgn="base">
              <a:buNone/>
            </a:pPr>
            <a:r>
              <a:rPr lang="en-US" dirty="0" smtClean="0"/>
              <a:t>contributes to bacterial virulence</a:t>
            </a:r>
            <a:endParaRPr lang="en-US" b="1" dirty="0" smtClean="0"/>
          </a:p>
          <a:p>
            <a:pPr algn="l" rtl="0" fontAlgn="base">
              <a:buNone/>
            </a:pPr>
            <a:r>
              <a:rPr lang="en-US" dirty="0" smtClean="0"/>
              <a:t>important component of biofilms</a:t>
            </a:r>
            <a:endParaRPr lang="en-US" b="1" dirty="0" smtClean="0"/>
          </a:p>
          <a:p>
            <a:pPr algn="l" rtl="0" fontAlgn="base">
              <a:buNone/>
            </a:pPr>
            <a:r>
              <a:rPr lang="en-US" dirty="0" smtClean="0"/>
              <a:t>help attach to various surfaces, protects, facilitates communication (extracellular polymeric substance EPS)</a:t>
            </a:r>
            <a:endParaRPr lang="en-US" b="1" dirty="0" smtClean="0"/>
          </a:p>
          <a:p>
            <a:pPr algn="l" rtl="0" fontAlgn="base">
              <a:buNone/>
            </a:pPr>
            <a:r>
              <a:rPr lang="en-US" dirty="0" smtClean="0"/>
              <a:t>If unorganized and loosely attached, considered a slime layer</a:t>
            </a:r>
            <a:endParaRPr lang="en-US" b="1" dirty="0" smtClean="0"/>
          </a:p>
          <a:p>
            <a:endParaRPr lang="ar-IQ"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http://player.slideplayer.com/26/8719493/data/images/img8.jpg"/>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pPr rtl="0"/>
            <a:r>
              <a:rPr lang="en-US" sz="2800" b="1" dirty="0"/>
              <a:t>Phenotypic classification systems</a:t>
            </a:r>
            <a:endParaRPr lang="ar-IQ" sz="2000" dirty="0"/>
          </a:p>
        </p:txBody>
      </p:sp>
      <p:sp>
        <p:nvSpPr>
          <p:cNvPr id="3" name="Content Placeholder 2"/>
          <p:cNvSpPr>
            <a:spLocks noGrp="1"/>
          </p:cNvSpPr>
          <p:nvPr>
            <p:ph idx="1"/>
          </p:nvPr>
        </p:nvSpPr>
        <p:spPr>
          <a:xfrm>
            <a:off x="0" y="533400"/>
            <a:ext cx="9144000" cy="6324600"/>
          </a:xfrm>
          <a:gradFill>
            <a:gsLst>
              <a:gs pos="0">
                <a:schemeClr val="accent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ormAutofit fontScale="92500"/>
          </a:bodyPr>
          <a:lstStyle/>
          <a:p>
            <a:pPr algn="l" rtl="0">
              <a:buNone/>
            </a:pPr>
            <a:r>
              <a:rPr lang="en-US" b="1" dirty="0"/>
              <a:t>Gram stain and bacterial morphology</a:t>
            </a:r>
            <a:r>
              <a:rPr lang="en-US" dirty="0"/>
              <a:t>: </a:t>
            </a:r>
          </a:p>
          <a:p>
            <a:pPr algn="l">
              <a:buNone/>
            </a:pPr>
            <a:r>
              <a:rPr lang="en-US" dirty="0"/>
              <a:t>      This method was Discovered by. Gram, H.C in 1884 it remains an important and useful technique to this day. It allows a large proportion of clinically important bacteria to be classified as either Gram positive or negative based on their morphology and differential staining properties. Slides are sequentially stained with crystal violet, iodine, then </a:t>
            </a:r>
            <a:r>
              <a:rPr lang="en-US" dirty="0" err="1"/>
              <a:t>destained</a:t>
            </a:r>
            <a:r>
              <a:rPr lang="en-US" dirty="0"/>
              <a:t> with alcohol and counter-stained with </a:t>
            </a:r>
            <a:r>
              <a:rPr lang="en-US" dirty="0" err="1"/>
              <a:t>safranin</a:t>
            </a:r>
            <a:r>
              <a:rPr lang="en-US" dirty="0"/>
              <a:t>. Gram positive bacteria stain blue-purple and Gram negative bacteria stain red. The difference between the two groups is believed to be due to a much larger peptidoglycan (cell wall) in Gram positives. </a:t>
            </a:r>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lnSpcReduction="10000"/>
          </a:bodyPr>
          <a:lstStyle/>
          <a:p>
            <a:pPr algn="l" rtl="0" fontAlgn="base">
              <a:buNone/>
            </a:pPr>
            <a:r>
              <a:rPr lang="en-US" b="1" dirty="0" smtClean="0"/>
              <a:t>Capsule</a:t>
            </a:r>
          </a:p>
          <a:p>
            <a:pPr algn="l" rtl="0" fontAlgn="base">
              <a:buNone/>
            </a:pPr>
            <a:r>
              <a:rPr lang="en-US" dirty="0" smtClean="0"/>
              <a:t>layer of highly organized material external to composed of polysaccharide (usually ) or poly peptide (sometime e.g. Bacillus has D- </a:t>
            </a:r>
            <a:r>
              <a:rPr lang="en-US" dirty="0" err="1" smtClean="0"/>
              <a:t>glutamic</a:t>
            </a:r>
            <a:r>
              <a:rPr lang="en-US" dirty="0" smtClean="0"/>
              <a:t> acid )</a:t>
            </a:r>
            <a:endParaRPr lang="en-US" b="1" dirty="0" smtClean="0"/>
          </a:p>
          <a:p>
            <a:pPr algn="l" rtl="0" fontAlgn="base">
              <a:buNone/>
            </a:pPr>
            <a:r>
              <a:rPr lang="en-US" dirty="0" smtClean="0"/>
              <a:t>functional</a:t>
            </a:r>
            <a:r>
              <a:rPr lang="en-US" b="1" dirty="0" smtClean="0"/>
              <a:t>:</a:t>
            </a:r>
          </a:p>
          <a:p>
            <a:pPr algn="l" rtl="0" fontAlgn="base">
              <a:buNone/>
            </a:pPr>
            <a:r>
              <a:rPr lang="en-US" dirty="0" smtClean="0"/>
              <a:t>◙ protects it from dehydration </a:t>
            </a:r>
            <a:endParaRPr lang="en-US" b="1" dirty="0" smtClean="0"/>
          </a:p>
          <a:p>
            <a:pPr algn="l" rtl="0" fontAlgn="base">
              <a:buNone/>
            </a:pPr>
            <a:r>
              <a:rPr lang="en-US" dirty="0" smtClean="0"/>
              <a:t>◙ protects against attack by phagocytic cells, </a:t>
            </a:r>
            <a:endParaRPr lang="en-US" b="1" dirty="0" smtClean="0"/>
          </a:p>
          <a:p>
            <a:pPr algn="l" rtl="0" fontAlgn="base">
              <a:buNone/>
            </a:pPr>
            <a:r>
              <a:rPr lang="en-US" dirty="0" smtClean="0"/>
              <a:t>◙ increases its resistance to the immune responses.</a:t>
            </a:r>
            <a:endParaRPr lang="en-US" b="1" dirty="0" smtClean="0"/>
          </a:p>
          <a:p>
            <a:pPr algn="l" rtl="0" fontAlgn="base">
              <a:buNone/>
            </a:pPr>
            <a:r>
              <a:rPr lang="en-US" dirty="0" smtClean="0"/>
              <a:t>◙ contributes to virulence of certain pathogens ( </a:t>
            </a:r>
            <a:r>
              <a:rPr lang="en-US" i="1" dirty="0" smtClean="0"/>
              <a:t>Streptococcus pneumonia , Nisseria meningitides, Klebsiella pneumonia</a:t>
            </a:r>
            <a:r>
              <a:rPr lang="en-US" dirty="0" smtClean="0"/>
              <a:t> ….etc…</a:t>
            </a:r>
            <a:endParaRPr lang="en-US" b="1" dirty="0" smtClean="0"/>
          </a:p>
          <a:p>
            <a:pPr algn="l" rtl="0" fontAlgn="base">
              <a:buNone/>
            </a:pPr>
            <a:r>
              <a:rPr lang="en-US" dirty="0" smtClean="0"/>
              <a:t>◙ part of </a:t>
            </a:r>
            <a:r>
              <a:rPr lang="en-US" dirty="0" err="1" smtClean="0"/>
              <a:t>glycocalyx</a:t>
            </a:r>
            <a:r>
              <a:rPr lang="en-US" dirty="0" smtClean="0"/>
              <a:t>.</a:t>
            </a:r>
            <a:endParaRPr lang="en-US" b="1" dirty="0" smtClean="0"/>
          </a:p>
          <a:p>
            <a:pPr algn="l" rtl="0">
              <a:buNone/>
            </a:pPr>
            <a:endParaRPr lang="ar-IQ"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lstStyle/>
          <a:p>
            <a:pPr algn="l" rtl="0" fontAlgn="base">
              <a:buNone/>
            </a:pPr>
            <a:r>
              <a:rPr lang="en-US" b="1" dirty="0" smtClean="0"/>
              <a:t>Slime layer</a:t>
            </a:r>
          </a:p>
          <a:p>
            <a:pPr algn="l" rtl="0" fontAlgn="base">
              <a:buNone/>
            </a:pPr>
            <a:r>
              <a:rPr lang="en-US" dirty="0" smtClean="0"/>
              <a:t>◙ part of </a:t>
            </a:r>
            <a:r>
              <a:rPr lang="en-US" dirty="0" err="1" smtClean="0"/>
              <a:t>glycocalyx</a:t>
            </a:r>
            <a:endParaRPr lang="en-US" b="1" dirty="0" smtClean="0"/>
          </a:p>
          <a:p>
            <a:pPr algn="l" rtl="0" fontAlgn="base">
              <a:buNone/>
            </a:pPr>
            <a:r>
              <a:rPr lang="en-US" dirty="0" smtClean="0"/>
              <a:t>◙ less well organized than capsules</a:t>
            </a:r>
            <a:endParaRPr lang="en-US" b="1" dirty="0" smtClean="0"/>
          </a:p>
          <a:p>
            <a:pPr algn="l" rtl="0" fontAlgn="base">
              <a:buNone/>
            </a:pPr>
            <a:r>
              <a:rPr lang="en-US" dirty="0" smtClean="0"/>
              <a:t>◙ aid in adherence to surfaces (biofilms )</a:t>
            </a:r>
            <a:endParaRPr lang="en-US" b="1" dirty="0" smtClean="0"/>
          </a:p>
          <a:p>
            <a:pPr algn="l" rtl="0" fontAlgn="base">
              <a:buNone/>
            </a:pPr>
            <a:r>
              <a:rPr lang="en-US" b="1" dirty="0" smtClean="0"/>
              <a:t> </a:t>
            </a:r>
            <a:r>
              <a:rPr lang="en-US" dirty="0" smtClean="0"/>
              <a:t>◙ Not as tight bound to cell as capsules </a:t>
            </a:r>
            <a:endParaRPr lang="en-US" b="1" dirty="0" smtClean="0"/>
          </a:p>
          <a:p>
            <a:pPr algn="l" rtl="0" fontAlgn="base">
              <a:buNone/>
            </a:pPr>
            <a:r>
              <a:rPr lang="en-US" dirty="0" smtClean="0"/>
              <a:t>◙ protects against dehydration and loss of nutrients.</a:t>
            </a:r>
            <a:endParaRPr lang="en-US" b="1" dirty="0" smtClean="0"/>
          </a:p>
          <a:p>
            <a:endParaRPr lang="ar-IQ"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نتيجة بحث الصور عن ‪Slime layer  in prokaryotic cells picture‬‏"/>
          <p:cNvPicPr>
            <a:picLocks noGrp="1"/>
          </p:cNvPicPr>
          <p:nvPr>
            <p:ph idx="1"/>
          </p:nvPr>
        </p:nvPicPr>
        <p:blipFill>
          <a:blip r:embed="rId2"/>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fontScale="85000" lnSpcReduction="10000"/>
          </a:bodyPr>
          <a:lstStyle/>
          <a:p>
            <a:pPr algn="l" fontAlgn="base">
              <a:buNone/>
            </a:pPr>
            <a:r>
              <a:rPr lang="en-US" b="1" dirty="0" smtClean="0"/>
              <a:t>S layer</a:t>
            </a:r>
          </a:p>
          <a:p>
            <a:pPr algn="l" fontAlgn="base">
              <a:buNone/>
            </a:pPr>
            <a:r>
              <a:rPr lang="en-US" dirty="0" smtClean="0"/>
              <a:t>◙ part of </a:t>
            </a:r>
            <a:r>
              <a:rPr lang="en-US" dirty="0" err="1" smtClean="0"/>
              <a:t>glycocalyx</a:t>
            </a:r>
            <a:endParaRPr lang="en-US" b="1" dirty="0" smtClean="0"/>
          </a:p>
          <a:p>
            <a:pPr algn="l" fontAlgn="base">
              <a:buNone/>
            </a:pPr>
            <a:r>
              <a:rPr lang="en-US" dirty="0" smtClean="0"/>
              <a:t>◙ highly structured layer made up of protein or glycoprotein (crystalline)</a:t>
            </a:r>
            <a:endParaRPr lang="en-US" b="1" dirty="0" smtClean="0"/>
          </a:p>
          <a:p>
            <a:pPr algn="l" fontAlgn="base">
              <a:buNone/>
            </a:pPr>
            <a:r>
              <a:rPr lang="en-US" dirty="0" smtClean="0"/>
              <a:t>◙ Adheres to outer membrane(OM) in gram negative bacteria </a:t>
            </a:r>
            <a:endParaRPr lang="en-US" b="1" dirty="0" smtClean="0"/>
          </a:p>
          <a:p>
            <a:pPr algn="l" fontAlgn="base">
              <a:buNone/>
            </a:pPr>
            <a:r>
              <a:rPr lang="en-US" dirty="0" smtClean="0"/>
              <a:t>◙ Adheres to peptidoglycan (PTG) in gram positive bacteria </a:t>
            </a:r>
            <a:endParaRPr lang="en-US" b="1" dirty="0" smtClean="0"/>
          </a:p>
          <a:p>
            <a:pPr algn="l" fontAlgn="base">
              <a:buNone/>
            </a:pPr>
            <a:r>
              <a:rPr lang="en-US" dirty="0" smtClean="0"/>
              <a:t> </a:t>
            </a:r>
            <a:endParaRPr lang="en-US" b="1" dirty="0" smtClean="0"/>
          </a:p>
          <a:p>
            <a:pPr algn="l" fontAlgn="base">
              <a:buNone/>
            </a:pPr>
            <a:r>
              <a:rPr lang="en-US" dirty="0" smtClean="0"/>
              <a:t> </a:t>
            </a:r>
            <a:r>
              <a:rPr lang="en-US" b="1" dirty="0" smtClean="0"/>
              <a:t>Slime layer and S layer Provide protection from</a:t>
            </a:r>
          </a:p>
          <a:p>
            <a:pPr algn="l" fontAlgn="base">
              <a:buNone/>
            </a:pPr>
            <a:r>
              <a:rPr lang="en-US" dirty="0" smtClean="0"/>
              <a:t>* digestion by enzyme</a:t>
            </a:r>
            <a:endParaRPr lang="en-US" b="1" dirty="0" smtClean="0"/>
          </a:p>
          <a:p>
            <a:pPr algn="l" fontAlgn="base">
              <a:buNone/>
            </a:pPr>
            <a:r>
              <a:rPr lang="en-US" dirty="0" smtClean="0"/>
              <a:t>*ingestion by bacteria</a:t>
            </a:r>
            <a:endParaRPr lang="en-US" b="1" dirty="0" smtClean="0"/>
          </a:p>
          <a:p>
            <a:pPr algn="l" fontAlgn="base">
              <a:buNone/>
            </a:pPr>
            <a:r>
              <a:rPr lang="en-US" dirty="0" smtClean="0"/>
              <a:t>* ion and pH changes </a:t>
            </a:r>
            <a:endParaRPr lang="en-US" b="1" dirty="0" smtClean="0"/>
          </a:p>
          <a:p>
            <a:pPr algn="l" fontAlgn="base">
              <a:buNone/>
            </a:pPr>
            <a:r>
              <a:rPr lang="en-US" dirty="0" smtClean="0"/>
              <a:t>* osmotic tress</a:t>
            </a:r>
            <a:endParaRPr lang="en-US" b="1" dirty="0" smtClean="0"/>
          </a:p>
          <a:p>
            <a:pPr algn="l" fontAlgn="base">
              <a:buNone/>
            </a:pPr>
            <a:r>
              <a:rPr lang="en-US" dirty="0" smtClean="0"/>
              <a:t>*phagocytosis by leucocytes (virulence factor)</a:t>
            </a:r>
            <a:endParaRPr lang="en-US" b="1" dirty="0" smtClean="0"/>
          </a:p>
          <a:p>
            <a:pPr algn="l" fontAlgn="base">
              <a:buNone/>
            </a:pPr>
            <a:r>
              <a:rPr lang="en-US" dirty="0" smtClean="0"/>
              <a:t>*Aide in adherence to surfaces (virulence factor)</a:t>
            </a:r>
            <a:endParaRPr lang="en-US" b="1" dirty="0" smtClean="0"/>
          </a:p>
          <a:p>
            <a:pPr algn="l" fontAlgn="base">
              <a:buNone/>
            </a:pPr>
            <a:r>
              <a:rPr lang="en-US" dirty="0" smtClean="0"/>
              <a:t>*protects from complement attack (virulence factor)</a:t>
            </a:r>
            <a:endParaRPr lang="en-US" b="1" dirty="0" smtClean="0"/>
          </a:p>
          <a:p>
            <a:pPr algn="l">
              <a:buNone/>
            </a:pPr>
            <a:endParaRPr lang="ar-IQ"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We are one step closer to combating biofilm and gram-negative bacteria"/>
          <p:cNvPicPr>
            <a:picLocks noGrp="1"/>
          </p:cNvPicPr>
          <p:nvPr>
            <p:ph idx="1"/>
          </p:nvPr>
        </p:nvPicPr>
        <p:blipFill>
          <a:blip r:embed="rId2"/>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pPr rtl="0"/>
            <a:endParaRPr lang="ar-IQ" sz="3200" dirty="0"/>
          </a:p>
        </p:txBody>
      </p:sp>
      <p:sp>
        <p:nvSpPr>
          <p:cNvPr id="3" name="Content Placeholder 2"/>
          <p:cNvSpPr>
            <a:spLocks noGrp="1"/>
          </p:cNvSpPr>
          <p:nvPr>
            <p:ph idx="1"/>
          </p:nvPr>
        </p:nvSpPr>
        <p:spPr>
          <a:xfrm>
            <a:off x="0" y="0"/>
            <a:ext cx="9144000" cy="6858000"/>
          </a:xfrm>
        </p:spPr>
        <p:txBody>
          <a:bodyPr>
            <a:normAutofit/>
          </a:bodyPr>
          <a:lstStyle/>
          <a:p>
            <a:pPr algn="l" rtl="0">
              <a:buNone/>
            </a:pPr>
            <a:r>
              <a:rPr lang="en-US" sz="3600" dirty="0"/>
              <a:t>As a result the iodine and crystal violet precipitate in the cell wall and are not eluted by alcohol in contrast with the Gram negatives where the crystal violet is readily eluted from the bacteria. As a result bacteria can be distinguished based on their morphology and staining properties. Some bacteria such as </a:t>
            </a:r>
            <a:r>
              <a:rPr lang="en-US" sz="3600" dirty="0" err="1"/>
              <a:t>mycobacteria</a:t>
            </a:r>
            <a:r>
              <a:rPr lang="en-US" sz="3600" dirty="0"/>
              <a:t> (the cause of tuberculosis) are not stained due to the large lipid content of the peptidoglycan. Alternative staining techniques (acid fast stain) are therefore used for stained bacteria</a:t>
            </a:r>
            <a:endParaRPr lang="ar-IQ"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04800"/>
          </a:xfrm>
        </p:spPr>
        <p:txBody>
          <a:bodyPr>
            <a:normAutofit fontScale="90000"/>
          </a:bodyPr>
          <a:lstStyle/>
          <a:p>
            <a:pPr rtl="0"/>
            <a:r>
              <a:rPr lang="en-US" sz="3200" b="1" dirty="0"/>
              <a:t>Growth Requirements</a:t>
            </a:r>
            <a:r>
              <a:rPr lang="en-US" sz="3200" dirty="0"/>
              <a:t>: </a:t>
            </a:r>
            <a:br>
              <a:rPr lang="en-US" sz="3200" dirty="0"/>
            </a:br>
            <a:endParaRPr lang="ar-IQ" sz="3200" dirty="0"/>
          </a:p>
        </p:txBody>
      </p:sp>
      <p:sp>
        <p:nvSpPr>
          <p:cNvPr id="3" name="Content Placeholder 2"/>
          <p:cNvSpPr>
            <a:spLocks noGrp="1"/>
          </p:cNvSpPr>
          <p:nvPr>
            <p:ph idx="1"/>
          </p:nvPr>
        </p:nvSpPr>
        <p:spPr>
          <a:xfrm>
            <a:off x="0" y="304800"/>
            <a:ext cx="9144000" cy="6553200"/>
          </a:xfrm>
        </p:spPr>
        <p:txBody>
          <a:bodyPr>
            <a:normAutofit fontScale="92500" lnSpcReduction="10000"/>
          </a:bodyPr>
          <a:lstStyle/>
          <a:p>
            <a:pPr algn="l" rtl="0">
              <a:buNone/>
            </a:pPr>
            <a:r>
              <a:rPr lang="en-US" dirty="0"/>
              <a:t>Microorganisms can be grouped on the basis of their need for oxygen to grow. </a:t>
            </a:r>
            <a:r>
              <a:rPr lang="en-US" dirty="0" smtClean="0"/>
              <a:t>Facultative </a:t>
            </a:r>
            <a:r>
              <a:rPr lang="en-US" dirty="0"/>
              <a:t>anaerobic bacteria can grow in high oxygen or low oxygen content. In contrast, strictly anaerobic bacteria grow only in conditions where there is minimal or no oxygen present in the environment. Bacteria such as bacteroides found in the large bowel are examples of anaerobes. Strict aerobes only grow in the presence of significant quantities of oxygen. </a:t>
            </a:r>
            <a:r>
              <a:rPr lang="en-US" i="1" dirty="0"/>
              <a:t>Pseudomonas aeruginosa,</a:t>
            </a:r>
            <a:r>
              <a:rPr lang="en-US" dirty="0"/>
              <a:t> an opportunistic pathogen, is an example of a strict aerobe. Microaerophilic bacteria grow under conditions of reduced oxygen and sometimes also require increased levels of carbon dioxide. </a:t>
            </a:r>
            <a:r>
              <a:rPr lang="en-US" i="1" dirty="0"/>
              <a:t>Neisseria </a:t>
            </a:r>
            <a:r>
              <a:rPr lang="en-US" dirty="0"/>
              <a:t>species (e.g., the cause of gonorrhea) are examples of microaerophilic bacteria.</a:t>
            </a:r>
          </a:p>
          <a:p>
            <a:pPr algn="l" rtl="0">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pPr algn="l" rtl="0"/>
            <a:r>
              <a:rPr lang="en-US" sz="4000" b="1" dirty="0"/>
              <a:t>Biochemical reactions</a:t>
            </a:r>
            <a:r>
              <a:rPr lang="en-US" sz="3600" dirty="0"/>
              <a:t>: </a:t>
            </a:r>
            <a:r>
              <a:rPr lang="en-US" dirty="0"/>
              <a:t/>
            </a:r>
            <a:br>
              <a:rPr lang="en-US" dirty="0"/>
            </a:br>
            <a:endParaRPr lang="ar-IQ" dirty="0"/>
          </a:p>
        </p:txBody>
      </p:sp>
      <p:sp>
        <p:nvSpPr>
          <p:cNvPr id="3" name="Content Placeholder 2"/>
          <p:cNvSpPr>
            <a:spLocks noGrp="1"/>
          </p:cNvSpPr>
          <p:nvPr>
            <p:ph idx="1"/>
          </p:nvPr>
        </p:nvSpPr>
        <p:spPr>
          <a:xfrm>
            <a:off x="0" y="381000"/>
            <a:ext cx="9144000" cy="6477000"/>
          </a:xfrm>
        </p:spPr>
        <p:txBody>
          <a:bodyPr>
            <a:normAutofit fontScale="92500" lnSpcReduction="20000"/>
          </a:bodyPr>
          <a:lstStyle/>
          <a:p>
            <a:pPr algn="l" rtl="0">
              <a:buNone/>
            </a:pPr>
            <a:r>
              <a:rPr lang="en-US" dirty="0"/>
              <a:t>Clinical microbiology laboratories typically will identify a pathogen in a clinical sample, purify the microorganism by plating a single colony of the microorganism on a separate plate, and then perform a series of biochemical studies that will identify the bacterial species</a:t>
            </a:r>
            <a:r>
              <a:rPr lang="en-US" dirty="0" smtClean="0"/>
              <a:t>.</a:t>
            </a:r>
          </a:p>
          <a:p>
            <a:pPr algn="l" rtl="0">
              <a:buNone/>
            </a:pPr>
            <a:r>
              <a:rPr lang="en-US" sz="3900" b="1" dirty="0"/>
              <a:t>Serologic systems</a:t>
            </a:r>
            <a:r>
              <a:rPr lang="en-US" sz="3900" dirty="0"/>
              <a:t>: </a:t>
            </a:r>
          </a:p>
          <a:p>
            <a:pPr algn="l" rtl="0">
              <a:buNone/>
            </a:pPr>
            <a:r>
              <a:rPr lang="en-US" dirty="0"/>
              <a:t>     Selected </a:t>
            </a:r>
            <a:r>
              <a:rPr lang="en-US" dirty="0" err="1"/>
              <a:t>antisera</a:t>
            </a:r>
            <a:r>
              <a:rPr lang="en-US" dirty="0"/>
              <a:t> can be used to classify different bacterial species. This may be based on either carbohydrate or protein antigens from the bacterial cell wall or the capsular polysaccharide. (Group A streptococcal M proteins or O and H polysaccharide antigens of </a:t>
            </a:r>
            <a:r>
              <a:rPr lang="en-US" i="1" dirty="0"/>
              <a:t>Salmonella)</a:t>
            </a:r>
            <a:endParaRPr lang="en-US" dirty="0"/>
          </a:p>
          <a:p>
            <a:pPr algn="l" rtl="0">
              <a:buNone/>
            </a:pPr>
            <a:endParaRPr lang="en-US" dirty="0"/>
          </a:p>
          <a:p>
            <a:pPr algn="l" rtl="0">
              <a:buNone/>
            </a:pPr>
            <a:r>
              <a:rPr lang="en-US" dirty="0"/>
              <a:t> </a:t>
            </a:r>
          </a:p>
          <a:p>
            <a:pPr algn="l" rtl="0">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Autofit/>
          </a:bodyPr>
          <a:lstStyle/>
          <a:p>
            <a:pPr rtl="0"/>
            <a:r>
              <a:rPr lang="en-US" sz="3200" b="1" dirty="0"/>
              <a:t>Environmental Reservoirs</a:t>
            </a:r>
            <a:r>
              <a:rPr lang="en-US" sz="3200" dirty="0"/>
              <a:t>:</a:t>
            </a:r>
            <a:br>
              <a:rPr lang="en-US" sz="3200" dirty="0"/>
            </a:br>
            <a:endParaRPr lang="ar-IQ" sz="3200" dirty="0"/>
          </a:p>
        </p:txBody>
      </p:sp>
      <p:sp>
        <p:nvSpPr>
          <p:cNvPr id="3" name="Content Placeholder 2"/>
          <p:cNvSpPr>
            <a:spLocks noGrp="1"/>
          </p:cNvSpPr>
          <p:nvPr>
            <p:ph idx="1"/>
          </p:nvPr>
        </p:nvSpPr>
        <p:spPr>
          <a:xfrm>
            <a:off x="0" y="609600"/>
            <a:ext cx="9144000" cy="6248400"/>
          </a:xfrm>
        </p:spPr>
        <p:txBody>
          <a:bodyPr>
            <a:normAutofit/>
          </a:bodyPr>
          <a:lstStyle/>
          <a:p>
            <a:pPr algn="l" rtl="0">
              <a:buNone/>
            </a:pPr>
            <a:r>
              <a:rPr lang="en-US" dirty="0"/>
              <a:t>When considering likely pathogens it is also important to know which of the different species are found in different locations. Environmental reservoirs are generally divided into those that are endogenous (i.e., on or within the human or animal body) and exogenous (somewhere in the environment). Requirement for oxygen like aerobic bacteria as </a:t>
            </a:r>
            <a:r>
              <a:rPr lang="en-US" i="1" dirty="0"/>
              <a:t>Bacilli </a:t>
            </a:r>
            <a:r>
              <a:rPr lang="en-US" dirty="0"/>
              <a:t>and Anaerobic </a:t>
            </a:r>
            <a:r>
              <a:rPr lang="en-US" dirty="0" smtClean="0"/>
              <a:t>bacteria, like </a:t>
            </a:r>
            <a:r>
              <a:rPr lang="en-US" dirty="0"/>
              <a:t>Clostridium, also Facultative anaerobe like </a:t>
            </a:r>
            <a:r>
              <a:rPr lang="en-US" i="1" dirty="0"/>
              <a:t>Staphylococci </a:t>
            </a:r>
            <a:r>
              <a:rPr lang="en-US" dirty="0"/>
              <a:t>,In addition sometime bacteria were Lactose fermenters as </a:t>
            </a:r>
            <a:endParaRPr lang="en-US" dirty="0" smtClean="0"/>
          </a:p>
          <a:p>
            <a:pPr algn="l" rtl="0">
              <a:buNone/>
            </a:pPr>
            <a:r>
              <a:rPr lang="en-US" i="1" dirty="0" smtClean="0"/>
              <a:t>E</a:t>
            </a:r>
            <a:r>
              <a:rPr lang="en-US" i="1" dirty="0"/>
              <a:t>. coli</a:t>
            </a:r>
            <a:r>
              <a:rPr lang="en-US" dirty="0"/>
              <a:t>, </a:t>
            </a:r>
            <a:r>
              <a:rPr lang="en-US" i="1" dirty="0"/>
              <a:t>Klebsiella </a:t>
            </a:r>
            <a:r>
              <a:rPr lang="en-US" dirty="0"/>
              <a:t>and Non lactose fermenters as </a:t>
            </a:r>
            <a:r>
              <a:rPr lang="en-US" i="1" dirty="0"/>
              <a:t>Salmonella, Shigella</a:t>
            </a:r>
            <a:r>
              <a:rPr lang="en-US" dirty="0"/>
              <a:t> </a:t>
            </a:r>
          </a:p>
          <a:p>
            <a:pPr algn="l" rtl="0">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pPr algn="l" rtl="0"/>
            <a:r>
              <a:rPr lang="en-US" b="1" dirty="0"/>
              <a:t>Genotypic systems</a:t>
            </a:r>
            <a:r>
              <a:rPr lang="en-US" dirty="0"/>
              <a:t>:</a:t>
            </a:r>
            <a:br>
              <a:rPr lang="en-US" dirty="0"/>
            </a:br>
            <a:endParaRPr lang="ar-IQ" dirty="0"/>
          </a:p>
        </p:txBody>
      </p:sp>
      <p:sp>
        <p:nvSpPr>
          <p:cNvPr id="3" name="Content Placeholder 2"/>
          <p:cNvSpPr>
            <a:spLocks noGrp="1"/>
          </p:cNvSpPr>
          <p:nvPr>
            <p:ph idx="1"/>
          </p:nvPr>
        </p:nvSpPr>
        <p:spPr>
          <a:xfrm>
            <a:off x="0" y="533400"/>
            <a:ext cx="9144000" cy="6324600"/>
          </a:xfrm>
        </p:spPr>
        <p:txBody>
          <a:bodyPr>
            <a:normAutofit fontScale="92500" lnSpcReduction="20000"/>
          </a:bodyPr>
          <a:lstStyle/>
          <a:p>
            <a:pPr algn="l" rtl="0">
              <a:buNone/>
            </a:pPr>
            <a:r>
              <a:rPr lang="en-US" dirty="0"/>
              <a:t>Universal </a:t>
            </a:r>
            <a:r>
              <a:rPr lang="en-US" dirty="0" err="1"/>
              <a:t>Phylogenetic</a:t>
            </a:r>
            <a:r>
              <a:rPr lang="en-US" dirty="0"/>
              <a:t> </a:t>
            </a:r>
            <a:r>
              <a:rPr lang="en-US" dirty="0" smtClean="0"/>
              <a:t>Tree(</a:t>
            </a:r>
            <a:r>
              <a:rPr lang="ar-IQ" dirty="0" smtClean="0"/>
              <a:t>(النشوء والتطور</a:t>
            </a:r>
            <a:r>
              <a:rPr lang="en-US" dirty="0" smtClean="0"/>
              <a:t>: </a:t>
            </a:r>
            <a:r>
              <a:rPr lang="en-US" dirty="0"/>
              <a:t>depend of ribosomal RNA sequences. These sequences are highly conserved and undergo change at a slow, gradual and consistent rate. They are therefore useful for making comparisons among the different living organisms. </a:t>
            </a:r>
          </a:p>
          <a:p>
            <a:pPr algn="l" rtl="0">
              <a:buNone/>
            </a:pPr>
            <a:r>
              <a:rPr lang="en-US" dirty="0"/>
              <a:t>    Molecular </a:t>
            </a:r>
            <a:r>
              <a:rPr lang="en-US" dirty="0" err="1"/>
              <a:t>subtyping</a:t>
            </a:r>
            <a:r>
              <a:rPr lang="en-US" dirty="0"/>
              <a:t>: Sometimes it is necessary to determine whether strains from the same species are the same or different. For example, if there is an outbreak of infections that appear due to the same bacterial species, the hospital epidemiologist will want to know if all of the infections are due to the same strain. Clues can be obtained by examining the biochemical studies or the antibiotic susceptibility profile, but a more reliable method is by molecular analysis. </a:t>
            </a:r>
          </a:p>
          <a:p>
            <a:pPr algn="l" rtl="0">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0" y="0"/>
            <a:ext cx="9144000" cy="6858000"/>
          </a:xfrm>
        </p:spPr>
        <p:txBody>
          <a:bodyPr/>
          <a:lstStyle/>
          <a:p>
            <a:pPr algn="l" rtl="0">
              <a:buNone/>
            </a:pPr>
            <a:r>
              <a:rPr lang="en-US" sz="4000" dirty="0"/>
              <a:t>A </a:t>
            </a:r>
            <a:r>
              <a:rPr lang="en-US" sz="4000" b="1" dirty="0" err="1" smtClean="0"/>
              <a:t>microaerophile</a:t>
            </a:r>
            <a:endParaRPr lang="en-US" sz="4000" b="1" dirty="0" smtClean="0"/>
          </a:p>
          <a:p>
            <a:pPr algn="l" rtl="0">
              <a:buNone/>
            </a:pPr>
            <a:r>
              <a:rPr lang="en-US" sz="4000" dirty="0"/>
              <a:t> is a microorganism that requires oxygen to survive, but requires environments containing lower levels of oxygen than are present in the atmosphere (i.e. &lt;21% O</a:t>
            </a:r>
            <a:r>
              <a:rPr lang="en-US" sz="4000" baseline="-25000" dirty="0"/>
              <a:t>2</a:t>
            </a:r>
            <a:r>
              <a:rPr lang="en-US" sz="4000" dirty="0"/>
              <a:t>; typically 2-10% O</a:t>
            </a:r>
            <a:r>
              <a:rPr lang="en-US" sz="4000" baseline="-25000" dirty="0"/>
              <a:t>2</a:t>
            </a:r>
            <a:r>
              <a:rPr lang="en-US" sz="4000" dirty="0"/>
              <a:t>).Many </a:t>
            </a:r>
            <a:r>
              <a:rPr lang="en-US" sz="4000" dirty="0" err="1"/>
              <a:t>microaerophiles</a:t>
            </a:r>
            <a:r>
              <a:rPr lang="en-US" sz="4000" dirty="0"/>
              <a:t> are also </a:t>
            </a:r>
            <a:r>
              <a:rPr lang="en-US" sz="4000" dirty="0" err="1"/>
              <a:t>capnophiles</a:t>
            </a:r>
            <a:r>
              <a:rPr lang="en-US" sz="4000" dirty="0" smtClean="0"/>
              <a:t>,       ( requiring high concentration </a:t>
            </a:r>
            <a:r>
              <a:rPr lang="en-US" sz="4000" dirty="0"/>
              <a:t>of carbon dioxide </a:t>
            </a:r>
            <a:r>
              <a:rPr lang="en-US" sz="4000" dirty="0" smtClean="0"/>
              <a:t>)e.g</a:t>
            </a:r>
            <a:r>
              <a:rPr lang="en-US" sz="4000" dirty="0"/>
              <a:t>. 10% CO</a:t>
            </a:r>
            <a:r>
              <a:rPr lang="en-US" sz="4000" baseline="-25000" dirty="0"/>
              <a:t>2</a:t>
            </a:r>
            <a:r>
              <a:rPr lang="en-US" sz="4000" dirty="0"/>
              <a:t> in the case of </a:t>
            </a:r>
            <a:r>
              <a:rPr lang="en-US" sz="4000" i="1" dirty="0"/>
              <a:t>Campylobacter</a:t>
            </a:r>
            <a:r>
              <a:rPr lang="en-US" sz="4000" dirty="0"/>
              <a:t> spp.)</a:t>
            </a:r>
          </a:p>
          <a:p>
            <a:pPr algn="l" rtl="0">
              <a:buNone/>
            </a:pP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1545</Words>
  <Application>Microsoft Office PowerPoint</Application>
  <PresentationFormat>On-screen Show (4:3)</PresentationFormat>
  <Paragraphs>149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Bacterial Classification  (The second lecture) </vt:lpstr>
      <vt:lpstr>Classification Systems</vt:lpstr>
      <vt:lpstr>Phenotypic classification systems</vt:lpstr>
      <vt:lpstr>Slide 4</vt:lpstr>
      <vt:lpstr>Growth Requirements:  </vt:lpstr>
      <vt:lpstr>Biochemical reactions:  </vt:lpstr>
      <vt:lpstr>Environmental Reservoirs: </vt:lpstr>
      <vt:lpstr>Genotypic systems: </vt:lpstr>
      <vt:lpstr>Slide 9</vt:lpstr>
      <vt:lpstr>Linnaeus hierarchical sequences((تسلسل هرمي proceed this way </vt:lpstr>
      <vt:lpstr>Scientific nomenclature </vt:lpstr>
      <vt:lpstr>Slide 12</vt:lpstr>
      <vt:lpstr>Most genus and species name are chosen to tell us something about the organism its: </vt:lpstr>
      <vt:lpstr>The characters used to classify bacteria:</vt:lpstr>
      <vt:lpstr>Slide 15</vt:lpstr>
      <vt:lpstr>Slide 16</vt:lpstr>
      <vt:lpstr>Slide 17</vt:lpstr>
      <vt:lpstr>The structure of peptidoglycan</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Bacterial Classification  (The second lecture) </dc:title>
  <dc:creator>pc</dc:creator>
  <cp:lastModifiedBy>pc</cp:lastModifiedBy>
  <cp:revision>22</cp:revision>
  <dcterms:created xsi:type="dcterms:W3CDTF">2016-11-19T17:17:27Z</dcterms:created>
  <dcterms:modified xsi:type="dcterms:W3CDTF">2017-10-01T21:32:22Z</dcterms:modified>
</cp:coreProperties>
</file>